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8" r:id="rId7"/>
    <p:sldId id="287" r:id="rId8"/>
    <p:sldId id="261" r:id="rId9"/>
    <p:sldId id="262" r:id="rId10"/>
    <p:sldId id="263" r:id="rId11"/>
    <p:sldId id="293" r:id="rId12"/>
    <p:sldId id="264" r:id="rId13"/>
    <p:sldId id="265" r:id="rId14"/>
    <p:sldId id="289" r:id="rId15"/>
    <p:sldId id="294" r:id="rId16"/>
    <p:sldId id="288" r:id="rId17"/>
    <p:sldId id="290" r:id="rId18"/>
    <p:sldId id="291" r:id="rId19"/>
    <p:sldId id="270" r:id="rId20"/>
    <p:sldId id="271" r:id="rId21"/>
    <p:sldId id="272" r:id="rId22"/>
    <p:sldId id="273" r:id="rId23"/>
    <p:sldId id="283" r:id="rId24"/>
    <p:sldId id="284" r:id="rId25"/>
    <p:sldId id="277" r:id="rId26"/>
    <p:sldId id="278" r:id="rId27"/>
    <p:sldId id="286" r:id="rId28"/>
    <p:sldId id="285" r:id="rId29"/>
    <p:sldId id="280" r:id="rId30"/>
    <p:sldId id="281" r:id="rId31"/>
    <p:sldId id="282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CD5"/>
    <a:srgbClr val="C5B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1" autoAdjust="0"/>
  </p:normalViewPr>
  <p:slideViewPr>
    <p:cSldViewPr>
      <p:cViewPr varScale="1">
        <p:scale>
          <a:sx n="36" d="100"/>
          <a:sy n="36" d="100"/>
        </p:scale>
        <p:origin x="52" y="114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3075136-F278-4955-BB99-01B2E628E842}" type="datetime1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5428B9C0-724E-49B1-B34A-B275B2D42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8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8B9C0-724E-49B1-B34A-B275B2D42A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2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8B9C0-724E-49B1-B34A-B275B2D42A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6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428B9C0-724E-49B1-B34A-B275B2D42A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1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8B9C0-724E-49B1-B34A-B275B2D42A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png"/><Relationship Id="rId3" Type="http://schemas.openxmlformats.org/officeDocument/2006/relationships/image" Target="../media/image6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20" Type="http://schemas.openxmlformats.org/officeDocument/2006/relationships/image" Target="../media/image7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7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.png"/><Relationship Id="rId16" Type="http://schemas.openxmlformats.org/officeDocument/2006/relationships/image" Target="../media/image94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6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6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5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7.png"/><Relationship Id="rId5" Type="http://schemas.openxmlformats.org/officeDocument/2006/relationships/image" Target="../media/image104.png"/><Relationship Id="rId15" Type="http://schemas.openxmlformats.org/officeDocument/2006/relationships/image" Target="../media/image117.png"/><Relationship Id="rId10" Type="http://schemas.openxmlformats.org/officeDocument/2006/relationships/image" Target="../media/image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gif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.png"/><Relationship Id="rId7" Type="http://schemas.openxmlformats.org/officeDocument/2006/relationships/image" Target="../media/image1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7.png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803" y="1333500"/>
            <a:ext cx="16311797" cy="3749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8000" b="1">
                <a:solidFill>
                  <a:srgbClr val="3057B9"/>
                </a:solidFill>
                <a:latin typeface="Gong Gothic Bold"/>
                <a:cs typeface="Gong Gothic Bold"/>
              </a:rPr>
              <a:t>SEE</a:t>
            </a:r>
            <a:r>
              <a:rPr lang="en-US" altLang="ko-KR" sz="8000" b="1">
                <a:solidFill>
                  <a:srgbClr val="3057B9"/>
                </a:solidFill>
                <a:latin typeface="Gong Gothic Bold"/>
                <a:cs typeface="Gong Gothic Bold"/>
              </a:rPr>
              <a:t>:</a:t>
            </a:r>
            <a:endParaRPr lang="en-US" sz="8000" b="1">
              <a:solidFill>
                <a:srgbClr val="3057B9"/>
              </a:solidFill>
              <a:latin typeface="Gong Gothic Bold"/>
              <a:cs typeface="Gong Gothic Bold"/>
            </a:endParaRPr>
          </a:p>
          <a:p>
            <a:pPr lvl="0">
              <a:defRPr/>
            </a:pPr>
            <a:r>
              <a:rPr lang="en-US" sz="8000" b="1">
                <a:solidFill>
                  <a:srgbClr val="3057B9"/>
                </a:solidFill>
                <a:latin typeface="Gong Gothic Bold"/>
                <a:cs typeface="Gong Gothic Bold"/>
              </a:rPr>
              <a:t>S</a:t>
            </a:r>
            <a:r>
              <a:rPr lang="en-US" sz="8000" b="1">
                <a:solidFill>
                  <a:srgbClr val="423020"/>
                </a:solidFill>
                <a:latin typeface="Gong Gothic Bold"/>
                <a:cs typeface="Gong Gothic Bold"/>
              </a:rPr>
              <a:t>AFETY </a:t>
            </a:r>
            <a:r>
              <a:rPr lang="en-US" sz="8000" b="1">
                <a:solidFill>
                  <a:srgbClr val="3057B9"/>
                </a:solidFill>
                <a:latin typeface="Gong Gothic Bold"/>
                <a:cs typeface="Gong Gothic Bold"/>
              </a:rPr>
              <a:t>E</a:t>
            </a:r>
            <a:r>
              <a:rPr lang="en-US" sz="8000" b="1">
                <a:solidFill>
                  <a:srgbClr val="423020"/>
                </a:solidFill>
                <a:latin typeface="Gong Gothic Bold"/>
                <a:cs typeface="Gong Gothic Bold"/>
              </a:rPr>
              <a:t>QUIPMENT</a:t>
            </a:r>
          </a:p>
          <a:p>
            <a:pPr lvl="0">
              <a:defRPr/>
            </a:pPr>
            <a:r>
              <a:rPr lang="en-US" sz="8000" b="1">
                <a:solidFill>
                  <a:srgbClr val="3057B9"/>
                </a:solidFill>
                <a:latin typeface="Gong Gothic Bold"/>
                <a:cs typeface="Gong Gothic Bold"/>
              </a:rPr>
              <a:t>E</a:t>
            </a:r>
            <a:r>
              <a:rPr lang="en-US" sz="8000" b="1">
                <a:solidFill>
                  <a:srgbClr val="423020"/>
                </a:solidFill>
                <a:latin typeface="Gong Gothic Bold"/>
                <a:cs typeface="Gong Gothic Bold"/>
              </a:rPr>
              <a:t>NFORCEMENT</a:t>
            </a:r>
            <a:endParaRPr lang="en-US" b="1">
              <a:latin typeface="Gong Gothic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192" y="8562826"/>
            <a:ext cx="10928608" cy="10002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500" b="1">
                <a:solidFill>
                  <a:srgbClr val="423020"/>
                </a:solidFill>
                <a:latin typeface="Gong Gothic Bold"/>
                <a:cs typeface="Gong Gothic Light"/>
              </a:rPr>
              <a:t>1준이네</a:t>
            </a:r>
          </a:p>
          <a:p>
            <a:pPr lvl="0">
              <a:defRPr/>
            </a:pPr>
            <a:r>
              <a:rPr lang="en-US" sz="2400" b="1">
                <a:solidFill>
                  <a:srgbClr val="423020"/>
                </a:solidFill>
                <a:latin typeface="Gong Gothic Bold"/>
                <a:cs typeface="Gong Gothic Light"/>
              </a:rPr>
              <a:t>조원 : 안영준 강진영 고예진 백지명 조세연 최영현</a:t>
            </a:r>
            <a:endParaRPr lang="en-US" b="1">
              <a:latin typeface="Gong Gothic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905" y="723900"/>
            <a:ext cx="10025295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rgbClr val="423020"/>
                </a:solidFill>
                <a:latin typeface="Gong Gothic Bold"/>
                <a:cs typeface="Gong Gothic Medium"/>
              </a:rPr>
              <a:t>안전장비 착용 감지를 위한 인공지능 프로젝트</a:t>
            </a:r>
            <a:endParaRPr lang="en-US" b="1">
              <a:latin typeface="Gong Gothic 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142857" y="-100840"/>
            <a:ext cx="9142857" cy="10386555"/>
            <a:chOff x="9142857" y="-100840"/>
            <a:chExt cx="9142857" cy="10386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82464" y="2906891"/>
            <a:ext cx="8043536" cy="16060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500" b="1">
                <a:solidFill>
                  <a:srgbClr val="423020"/>
                </a:solidFill>
                <a:latin typeface="Gong Gothic Bold"/>
                <a:cs typeface="Gong Gothic Medium"/>
              </a:rPr>
              <a:t>YOLO모델은 object detection을 수행하기 위해 고안된 심층 신경망으로, bounding box coordinate 와 claaification을 동일 신경망 구조를 통해 실행하는 </a:t>
            </a:r>
            <a:r>
              <a:rPr lang="en-US" sz="2500" b="1">
                <a:solidFill>
                  <a:srgbClr val="FF6969"/>
                </a:solidFill>
                <a:latin typeface="Gong Gothic Bold"/>
                <a:cs typeface="Gong Gothic Medium"/>
              </a:rPr>
              <a:t>one stage detector</a:t>
            </a:r>
            <a:r>
              <a:rPr lang="en-US" sz="2500" b="1">
                <a:solidFill>
                  <a:srgbClr val="423020"/>
                </a:solidFill>
                <a:latin typeface="Gong Gothic Bold"/>
                <a:cs typeface="Gong Gothic Medium"/>
              </a:rPr>
              <a:t>이다.</a:t>
            </a:r>
            <a:endParaRPr lang="en-US" b="1">
              <a:latin typeface="Gong Gothic Bold"/>
            </a:endParaRPr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338" y="2906891"/>
            <a:ext cx="7239781" cy="683914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827000" y="6353350"/>
            <a:ext cx="13588041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b="1">
              <a:latin typeface="Gong Gothic Bold"/>
            </a:endParaRPr>
          </a:p>
          <a:p>
            <a:r>
              <a:rPr lang="en-US" sz="2000" b="1" dirty="0">
                <a:solidFill>
                  <a:srgbClr val="423020"/>
                </a:solidFill>
                <a:latin typeface="Gong Gothic Bold"/>
                <a:cs typeface="Gong Gothic Light" pitchFamily="34" charset="0"/>
              </a:rPr>
              <a:t>backbone : 여러 층의 컨볼루션 레이어와 풀링(pooling) 레이어를 </a:t>
            </a:r>
          </a:p>
          <a:p>
            <a:r>
              <a:rPr lang="en-US" sz="2000" b="1" dirty="0">
                <a:solidFill>
                  <a:srgbClr val="423020"/>
                </a:solidFill>
                <a:latin typeface="Gong Gothic Bold"/>
                <a:cs typeface="Gong Gothic Light" pitchFamily="34" charset="0"/>
              </a:rPr>
              <a:t>                      통해 입력 이미지로부터 다양한 크기의 피처맵을 추출하</a:t>
            </a:r>
          </a:p>
          <a:p>
            <a:r>
              <a:rPr lang="en-US" sz="2000" b="1" dirty="0">
                <a:solidFill>
                  <a:srgbClr val="423020"/>
                </a:solidFill>
                <a:latin typeface="Gong Gothic Bold"/>
                <a:cs typeface="Gong Gothic Light" pitchFamily="34" charset="0"/>
              </a:rPr>
              <a:t>                      는 부분</a:t>
            </a:r>
          </a:p>
          <a:p>
            <a:endParaRPr lang="en-US" sz="2000" b="1" dirty="0">
              <a:solidFill>
                <a:srgbClr val="423020"/>
              </a:solidFill>
              <a:latin typeface="Gong Gothic Bold"/>
              <a:cs typeface="Gong Gothic Light" pitchFamily="34" charset="0"/>
            </a:endParaRPr>
          </a:p>
          <a:p>
            <a:r>
              <a:rPr lang="en-US" sz="2000" b="1" dirty="0">
                <a:solidFill>
                  <a:srgbClr val="423020"/>
                </a:solidFill>
                <a:latin typeface="Gong Gothic Bold"/>
                <a:cs typeface="Gong Gothic Light" pitchFamily="34" charset="0"/>
              </a:rPr>
              <a:t>neck : 추출된 피처를 융합(fusion)하여 성능을 높임</a:t>
            </a:r>
          </a:p>
          <a:p>
            <a:endParaRPr lang="en-US" sz="2000" b="1" dirty="0">
              <a:solidFill>
                <a:srgbClr val="423020"/>
              </a:solidFill>
              <a:latin typeface="Gong Gothic Bold"/>
              <a:cs typeface="Gong Gothic Light" pitchFamily="34" charset="0"/>
            </a:endParaRPr>
          </a:p>
          <a:p>
            <a:r>
              <a:rPr lang="en-US" sz="2000" b="1" dirty="0">
                <a:solidFill>
                  <a:srgbClr val="423020"/>
                </a:solidFill>
                <a:latin typeface="Gong Gothic Bold"/>
                <a:cs typeface="Gong Gothic Light" pitchFamily="34" charset="0"/>
              </a:rPr>
              <a:t>Head : 피처를 바운딩 박스 파라미터로 변환 </a:t>
            </a:r>
          </a:p>
          <a:p>
            <a:endParaRPr lang="en-US" b="1" dirty="0">
              <a:latin typeface="Gong Gothic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4600" y="5981700"/>
            <a:ext cx="1014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YOLOv5 architecture</a:t>
            </a:r>
            <a:endParaRPr lang="en-US" sz="2400" b="1" dirty="0">
              <a:latin typeface="Gong Gothic Bold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489747" y="7470016"/>
            <a:ext cx="1123766" cy="150000"/>
            <a:chOff x="8489747" y="7470016"/>
            <a:chExt cx="1123766" cy="1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9747" y="7470016"/>
              <a:ext cx="1123766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22" name="Object 2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개발 과정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Bold"/>
                  <a:cs typeface="Gong Gothic Medium" pitchFamily="34" charset="0"/>
                </a:rPr>
                <a:t>모델 소개 및 선정이유</a:t>
              </a:r>
              <a:endParaRPr lang="en-US" b="1" dirty="0">
                <a:latin typeface="Gong Gothic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637886"/>
            <a:ext cx="4938546" cy="2652310"/>
            <a:chOff x="13347169" y="7637886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7886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686" y="2960268"/>
            <a:ext cx="13837498" cy="6717327"/>
            <a:chOff x="916686" y="2960268"/>
            <a:chExt cx="13837498" cy="6717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2063" y="-398396"/>
              <a:ext cx="27674996" cy="134346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377736" y="5451316"/>
              <a:ext cx="5358899" cy="324644"/>
              <a:chOff x="9377736" y="5451316"/>
              <a:chExt cx="5358899" cy="3246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77736" y="5451316"/>
                <a:ext cx="5358899" cy="32464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0467" y="5417426"/>
              <a:ext cx="1710862" cy="49860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43008" y="6675377"/>
              <a:ext cx="4003779" cy="307907"/>
              <a:chOff x="943008" y="6675377"/>
              <a:chExt cx="4003779" cy="3079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008" y="6675377"/>
                <a:ext cx="4003779" cy="3079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46787" y="6675377"/>
              <a:ext cx="4474820" cy="293869"/>
              <a:chOff x="4946787" y="6675377"/>
              <a:chExt cx="4474820" cy="2938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46787" y="6675377"/>
                <a:ext cx="4474820" cy="2938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9328" y="6675377"/>
              <a:ext cx="5314321" cy="292190"/>
              <a:chOff x="9409328" y="6675377"/>
              <a:chExt cx="5314321" cy="29219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9328" y="6675377"/>
                <a:ext cx="5314321" cy="2921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008" y="7861252"/>
              <a:ext cx="2001889" cy="285090"/>
              <a:chOff x="943008" y="7861252"/>
              <a:chExt cx="2001889" cy="2850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3008" y="7861252"/>
                <a:ext cx="2001889" cy="2850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873874" y="7861252"/>
              <a:ext cx="11880309" cy="286107"/>
              <a:chOff x="2873874" y="7861252"/>
              <a:chExt cx="11880309" cy="2861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73874" y="7861252"/>
                <a:ext cx="11880309" cy="2861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46739" y="8120024"/>
              <a:ext cx="3107445" cy="286767"/>
              <a:chOff x="11646739" y="8120024"/>
              <a:chExt cx="3107445" cy="2867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46739" y="8120024"/>
                <a:ext cx="3107445" cy="2867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25460" y="9244399"/>
              <a:ext cx="1975567" cy="257069"/>
              <a:chOff x="925460" y="9244399"/>
              <a:chExt cx="1975567" cy="2570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5460" y="9244399"/>
                <a:ext cx="1975567" cy="2570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4234" y="8967592"/>
              <a:ext cx="4030101" cy="276806"/>
              <a:chOff x="934234" y="8967592"/>
              <a:chExt cx="4030101" cy="27680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4234" y="8967592"/>
                <a:ext cx="4030101" cy="27680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2235" y="6614327"/>
              <a:ext cx="1667034" cy="49860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7039" y="6626610"/>
              <a:ext cx="1935824" cy="49860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9869" y="7807226"/>
              <a:ext cx="1998843" cy="49860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06287" y="8054563"/>
              <a:ext cx="2337920" cy="50308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51220" y="8875815"/>
              <a:ext cx="2328396" cy="5030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157182" y="4168466"/>
            <a:ext cx="3572755" cy="3218166"/>
            <a:chOff x="15157182" y="4168466"/>
            <a:chExt cx="3572755" cy="321816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157182" y="4168466"/>
              <a:ext cx="2581976" cy="3218166"/>
              <a:chOff x="15157182" y="4168466"/>
              <a:chExt cx="2581976" cy="321816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157182" y="4168466"/>
                <a:ext cx="2581976" cy="321816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14325" y="4458618"/>
              <a:ext cx="3315612" cy="2677822"/>
              <a:chOff x="15414325" y="4458618"/>
              <a:chExt cx="3315612" cy="2677822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414325" y="4953516"/>
                <a:ext cx="297584" cy="297584"/>
                <a:chOff x="15414325" y="4953516"/>
                <a:chExt cx="297584" cy="29758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414325" y="4953516"/>
                  <a:ext cx="297584" cy="297584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414325" y="4473856"/>
                <a:ext cx="297584" cy="297584"/>
                <a:chOff x="15414325" y="4473856"/>
                <a:chExt cx="297584" cy="29758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5414325" y="4473856"/>
                  <a:ext cx="297584" cy="297584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835279" y="4382429"/>
                <a:ext cx="1205566" cy="505937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835314" y="4887048"/>
                <a:ext cx="1333166" cy="505937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844837" y="5391277"/>
                <a:ext cx="1725737" cy="492842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844837" y="5855696"/>
                <a:ext cx="1598137" cy="492842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844837" y="6335353"/>
                <a:ext cx="929537" cy="492842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844837" y="6815019"/>
                <a:ext cx="929537" cy="49284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421944" y="5453790"/>
              <a:ext cx="297584" cy="297584"/>
              <a:chOff x="15421944" y="5453790"/>
              <a:chExt cx="297584" cy="29758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421944" y="5453790"/>
                <a:ext cx="297584" cy="2975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421944" y="5923927"/>
              <a:ext cx="297584" cy="297584"/>
              <a:chOff x="15421944" y="5923927"/>
              <a:chExt cx="297584" cy="29758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421944" y="5923927"/>
                <a:ext cx="297584" cy="29758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421944" y="6403587"/>
              <a:ext cx="297584" cy="297584"/>
              <a:chOff x="15421944" y="6403587"/>
              <a:chExt cx="297584" cy="29758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421944" y="6403587"/>
                <a:ext cx="297584" cy="29758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429563" y="6839778"/>
              <a:ext cx="297584" cy="297584"/>
              <a:chOff x="15429563" y="6839778"/>
              <a:chExt cx="297584" cy="29758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429563" y="6839778"/>
                <a:ext cx="297584" cy="29758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07276" y="901748"/>
            <a:ext cx="14699644" cy="1650200"/>
            <a:chOff x="1107276" y="901748"/>
            <a:chExt cx="14699644" cy="16502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9187" y="586410"/>
              <a:ext cx="4066320" cy="2063463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2993" y="1926126"/>
              <a:ext cx="2813057" cy="913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66216" y="7633404"/>
            <a:ext cx="4938546" cy="2652310"/>
            <a:chOff x="13366216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6216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1185" y="3425457"/>
            <a:ext cx="5272015" cy="4511263"/>
            <a:chOff x="5384425" y="3425457"/>
            <a:chExt cx="5272015" cy="4511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93798" y="1415207"/>
              <a:ext cx="10544029" cy="902252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84425" y="3425457"/>
              <a:ext cx="5272015" cy="4511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1483" y="4000500"/>
            <a:ext cx="5191302" cy="3095858"/>
            <a:chOff x="5384425" y="3840327"/>
            <a:chExt cx="5191302" cy="3416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84425" y="3840327"/>
              <a:ext cx="5191302" cy="3416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24105" y="3840327"/>
            <a:ext cx="1828882" cy="904790"/>
            <a:chOff x="4024105" y="3840327"/>
            <a:chExt cx="1828882" cy="9047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4105" y="3840327"/>
              <a:ext cx="1828882" cy="9047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1073" y="2950303"/>
            <a:ext cx="3249682" cy="3488597"/>
            <a:chOff x="1121073" y="2693404"/>
            <a:chExt cx="3249682" cy="3488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-327009" y="1125865"/>
              <a:ext cx="6499364" cy="697719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21073" y="2693404"/>
              <a:ext cx="3249682" cy="3488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7749" y="3457204"/>
            <a:ext cx="1218495" cy="904790"/>
            <a:chOff x="9807749" y="3457204"/>
            <a:chExt cx="1218495" cy="9047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7749" y="3457204"/>
              <a:ext cx="1218495" cy="904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2800" y="2552700"/>
            <a:ext cx="6935661" cy="4627000"/>
            <a:chOff x="11026244" y="837174"/>
            <a:chExt cx="6935661" cy="4627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810090" y="-1224650"/>
              <a:ext cx="13871321" cy="92539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026244" y="837174"/>
              <a:ext cx="6935661" cy="462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635" y="2614722"/>
            <a:ext cx="6190476" cy="4305683"/>
            <a:chOff x="11365079" y="1051596"/>
            <a:chExt cx="6190476" cy="43056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65079" y="1051596"/>
              <a:ext cx="6190476" cy="43056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39" name="Object 39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개발 과정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Bold"/>
                  <a:cs typeface="Gong Gothic Medium" pitchFamily="34" charset="0"/>
                </a:rPr>
                <a:t>사용 데이터</a:t>
              </a:r>
              <a:endParaRPr lang="en-US" b="1" dirty="0">
                <a:latin typeface="Gong Gothic Bold"/>
              </a:endParaRPr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421053" y="3226620"/>
            <a:ext cx="2603052" cy="2984658"/>
            <a:chOff x="1421053" y="2969721"/>
            <a:chExt cx="2603052" cy="29846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21053" y="2969721"/>
              <a:ext cx="2603052" cy="298465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66707" y="4381500"/>
            <a:ext cx="2355240" cy="6934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4000" b="1" kern="0" spc="-100">
                <a:solidFill>
                  <a:srgbClr val="000000"/>
                </a:solidFill>
                <a:latin typeface="Gong Gothic Bold"/>
                <a:cs typeface="Gong Gothic Bold"/>
              </a:rPr>
              <a:t>10만장</a:t>
            </a:r>
            <a:endParaRPr lang="en-US" b="1">
              <a:latin typeface="Gong Gothic 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-3542239" y="8324666"/>
            <a:ext cx="25062964" cy="969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900" b="1">
                <a:solidFill>
                  <a:srgbClr val="423020"/>
                </a:solidFill>
                <a:latin typeface="Gong Gothic Bold"/>
                <a:cs typeface="Gong Gothic Medium"/>
              </a:rPr>
              <a:t>AI hub에서 제공하는 공사현장 안전 장비 인식 이미지 데이터들 중 </a:t>
            </a:r>
          </a:p>
          <a:p>
            <a:pPr lvl="0" algn="ctr">
              <a:defRPr/>
            </a:pPr>
            <a:r>
              <a:rPr lang="en-US" sz="2900" b="1">
                <a:solidFill>
                  <a:srgbClr val="FF6969"/>
                </a:solidFill>
                <a:latin typeface="Gong Gothic Bold"/>
                <a:cs typeface="Gong Gothic Medium"/>
              </a:rPr>
              <a:t>안전모, 안전벨트가 포함된 데이터가 10만개 존재하여 </a:t>
            </a:r>
            <a:r>
              <a:rPr lang="ko-KR" altLang="en-US" sz="2900" b="1">
                <a:solidFill>
                  <a:srgbClr val="FF6969"/>
                </a:solidFill>
                <a:latin typeface="Gong Gothic Bold"/>
                <a:cs typeface="Gong Gothic Medium"/>
              </a:rPr>
              <a:t>이를 </a:t>
            </a:r>
            <a:r>
              <a:rPr lang="en-US" sz="2900" b="1">
                <a:solidFill>
                  <a:srgbClr val="FF6969"/>
                </a:solidFill>
                <a:latin typeface="Gong Gothic Bold"/>
                <a:cs typeface="Gong Gothic Medium"/>
              </a:rPr>
              <a:t>채택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675" y="3895244"/>
            <a:ext cx="3994263" cy="4845275"/>
            <a:chOff x="962675" y="3895244"/>
            <a:chExt cx="3994263" cy="4845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675" y="3895244"/>
              <a:ext cx="3994263" cy="4845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8629" y="3906482"/>
            <a:ext cx="4025788" cy="4834037"/>
            <a:chOff x="4888629" y="3906482"/>
            <a:chExt cx="4025788" cy="48340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8629" y="3906482"/>
              <a:ext cx="4025788" cy="4834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1461" y="3850799"/>
            <a:ext cx="7797847" cy="4849333"/>
            <a:chOff x="10293237" y="3850799"/>
            <a:chExt cx="7797847" cy="4849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3237" y="3850799"/>
              <a:ext cx="7797847" cy="4849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7800" y="6087757"/>
            <a:ext cx="832392" cy="214286"/>
            <a:chOff x="9124939" y="6087757"/>
            <a:chExt cx="832392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4939" y="6087757"/>
              <a:ext cx="832392" cy="2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-50145" y="2987814"/>
            <a:ext cx="97678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데이터 프레임 생성 전</a:t>
            </a:r>
            <a:endParaRPr lang="en-US" sz="1200" b="1" dirty="0">
              <a:latin typeface="Gong Gothic 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15400" y="2942996"/>
            <a:ext cx="97678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데이터 프레임 생성 후</a:t>
            </a:r>
            <a:endParaRPr lang="en-US" sz="1200" b="1" dirty="0">
              <a:latin typeface="Gong Gothic Bold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29" name="Object 29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개발 과정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Bold"/>
                  <a:cs typeface="Gong Gothic Medium" pitchFamily="34" charset="0"/>
                </a:rPr>
                <a:t>전처리 과정( 원하는 데이터만 추출 )</a:t>
              </a:r>
              <a:endParaRPr lang="en-US" b="1" dirty="0">
                <a:latin typeface="Gong Gothic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-304800" y="7188962"/>
            <a:ext cx="785766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423020"/>
                </a:solidFill>
                <a:latin typeface="Gong Gothic Medium" pitchFamily="34" charset="0"/>
                <a:cs typeface="Gong Gothic Medium" pitchFamily="34" charset="0"/>
              </a:rPr>
              <a:t>1. YOLO5를 git clone하여 사용</a:t>
            </a:r>
            <a:endParaRPr lang="en-US" b="1" dirty="0"/>
          </a:p>
        </p:txBody>
      </p:sp>
      <p:sp>
        <p:nvSpPr>
          <p:cNvPr id="31" name="Object 31"/>
          <p:cNvSpPr txBox="1"/>
          <p:nvPr/>
        </p:nvSpPr>
        <p:spPr>
          <a:xfrm>
            <a:off x="9817715" y="7155348"/>
            <a:ext cx="1050915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423020"/>
                </a:solidFill>
                <a:latin typeface="Gong Gothic Medium" pitchFamily="34" charset="0"/>
                <a:cs typeface="Gong Gothic Medium" pitchFamily="34" charset="0"/>
              </a:rPr>
              <a:t>3.  yaml 파일 만든 후 </a:t>
            </a:r>
          </a:p>
          <a:p>
            <a:pPr algn="ctr"/>
            <a:r>
              <a:rPr lang="en-US" sz="2500" b="1" dirty="0">
                <a:solidFill>
                  <a:srgbClr val="423020"/>
                </a:solidFill>
                <a:latin typeface="Gong Gothic Medium" pitchFamily="34" charset="0"/>
                <a:cs typeface="Gong Gothic Medium" pitchFamily="34" charset="0"/>
              </a:rPr>
              <a:t>epochs 30으로 학습</a:t>
            </a:r>
            <a:endParaRPr lang="en-US" b="1" dirty="0"/>
          </a:p>
        </p:txBody>
      </p:sp>
      <p:sp>
        <p:nvSpPr>
          <p:cNvPr id="40" name="Object 40"/>
          <p:cNvSpPr txBox="1"/>
          <p:nvPr/>
        </p:nvSpPr>
        <p:spPr>
          <a:xfrm>
            <a:off x="5454790" y="7188962"/>
            <a:ext cx="785766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423020"/>
                </a:solidFill>
                <a:latin typeface="Gong Gothic Medium" pitchFamily="34" charset="0"/>
                <a:cs typeface="Gong Gothic Medium" pitchFamily="34" charset="0"/>
              </a:rPr>
              <a:t>2. yaml파일 만들기</a:t>
            </a:r>
            <a:endParaRPr lang="en-US" b="1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42" name="Object 4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개발 과정</a:t>
              </a:r>
              <a:endParaRPr lang="en-US" b="1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Medium" pitchFamily="34" charset="0"/>
                  <a:cs typeface="Gong Gothic Medium" pitchFamily="34" charset="0"/>
                </a:rPr>
                <a:t>학습 과정 ( 추출한 데이터 학습 과정 )</a:t>
              </a:r>
              <a:endParaRPr lang="en-US" b="1" dirty="0"/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1295400" y="3238500"/>
            <a:ext cx="4938546" cy="3467100"/>
          </a:xfrm>
          <a:prstGeom prst="roundRect">
            <a:avLst>
              <a:gd name="adj" fmla="val 13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6499040" y="3238500"/>
            <a:ext cx="5845360" cy="3467100"/>
          </a:xfrm>
          <a:prstGeom prst="roundRect">
            <a:avLst>
              <a:gd name="adj" fmla="val 1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사각형: 둥근 모서리 4"/>
          <p:cNvSpPr/>
          <p:nvPr/>
        </p:nvSpPr>
        <p:spPr>
          <a:xfrm>
            <a:off x="12587454" y="3234179"/>
            <a:ext cx="5014746" cy="3467100"/>
          </a:xfrm>
          <a:prstGeom prst="roundRect">
            <a:avLst>
              <a:gd name="adj" fmla="val 117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29400" y="3543300"/>
            <a:ext cx="56608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>
                <a:effectLst/>
                <a:latin typeface="Gong Gothic Bold"/>
              </a:rPr>
              <a:t>yaml_content =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"""</a:t>
            </a:r>
          </a:p>
          <a:p>
            <a:pPr lvl="0">
              <a:defRPr/>
            </a:pP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train: /content/yolov5/data/train/images</a:t>
            </a:r>
          </a:p>
          <a:p>
            <a:pPr lvl="0">
              <a:defRPr/>
            </a:pP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val: /content/yolov5/data/val/images</a:t>
            </a:r>
          </a:p>
          <a:p>
            <a:pPr lvl="0">
              <a:defRPr/>
            </a:pPr>
            <a:b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</a:b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nc: 4</a:t>
            </a:r>
          </a:p>
          <a:p>
            <a:pPr lvl="0">
              <a:defRPr/>
            </a:pP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names: ['off_harness', 'on_harness’, </a:t>
            </a:r>
          </a:p>
          <a:p>
            <a:pPr lvl="0">
              <a:defRPr/>
            </a:pP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'off_helmet', 'on_helmet']</a:t>
            </a:r>
          </a:p>
          <a:p>
            <a:pPr lvl="0">
              <a:defRPr/>
            </a:pP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"""</a:t>
            </a:r>
            <a:br>
              <a:rPr lang="en-US" altLang="ko-KR" b="0">
                <a:solidFill>
                  <a:srgbClr val="D4D4D4"/>
                </a:solidFill>
                <a:effectLst/>
                <a:latin typeface="Gong Gothic Bold"/>
              </a:rPr>
            </a:br>
            <a:r>
              <a:rPr lang="en-US" altLang="ko-KR" b="0">
                <a:solidFill>
                  <a:srgbClr val="C586C0"/>
                </a:solidFill>
                <a:effectLst/>
                <a:latin typeface="Gong Gothic Bold"/>
              </a:rPr>
              <a:t>with</a:t>
            </a:r>
            <a:r>
              <a:rPr lang="en-US" altLang="ko-KR" b="0">
                <a:solidFill>
                  <a:srgbClr val="D4D4D4"/>
                </a:solidFill>
                <a:effectLst/>
                <a:latin typeface="Gong Gothic Bold"/>
              </a:rPr>
              <a:t> </a:t>
            </a:r>
            <a:r>
              <a:rPr lang="en-US" altLang="ko-KR" b="0">
                <a:solidFill>
                  <a:schemeClr val="accent3">
                    <a:lumMod val="75000"/>
                  </a:schemeClr>
                </a:solidFill>
                <a:effectLst/>
                <a:latin typeface="Gong Gothic Bold"/>
              </a:rPr>
              <a:t>open</a:t>
            </a:r>
            <a:r>
              <a:rPr lang="en-US" altLang="ko-KR" b="0">
                <a:effectLst/>
                <a:latin typeface="Gong Gothic Bold"/>
              </a:rPr>
              <a:t>(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'/content/yolov5/data/custom.yaml'</a:t>
            </a:r>
            <a:r>
              <a:rPr lang="en-US" altLang="ko-KR" b="0">
                <a:effectLst/>
                <a:latin typeface="Gong Gothic Bold"/>
              </a:rPr>
              <a:t>,</a:t>
            </a:r>
            <a:r>
              <a:rPr lang="en-US" altLang="ko-KR" b="0">
                <a:solidFill>
                  <a:srgbClr val="D4D4D4"/>
                </a:solidFill>
                <a:effectLst/>
                <a:latin typeface="Gong Gothic Bold"/>
              </a:rPr>
              <a:t>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'w'</a:t>
            </a:r>
            <a:r>
              <a:rPr lang="en-US" altLang="ko-KR" b="0">
                <a:effectLst/>
                <a:latin typeface="Gong Gothic Bold"/>
              </a:rPr>
              <a:t>)</a:t>
            </a:r>
            <a:r>
              <a:rPr lang="en-US" altLang="ko-KR" b="0">
                <a:solidFill>
                  <a:srgbClr val="D4D4D4"/>
                </a:solidFill>
                <a:effectLst/>
                <a:latin typeface="Gong Gothic Bold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Gong Gothic Bold"/>
              </a:rPr>
              <a:t>as</a:t>
            </a:r>
            <a:r>
              <a:rPr lang="en-US" altLang="ko-KR" b="0">
                <a:solidFill>
                  <a:srgbClr val="D4D4D4"/>
                </a:solidFill>
                <a:effectLst/>
                <a:latin typeface="Gong Gothic Bold"/>
              </a:rPr>
              <a:t> </a:t>
            </a:r>
            <a:r>
              <a:rPr lang="en-US" altLang="ko-KR" b="0">
                <a:effectLst/>
                <a:latin typeface="Gong Gothic Bold"/>
              </a:rPr>
              <a:t>f:</a:t>
            </a:r>
          </a:p>
          <a:p>
            <a:pPr lvl="0">
              <a:defRPr/>
            </a:pPr>
            <a:r>
              <a:rPr lang="en-US" altLang="ko-KR" b="0">
                <a:effectLst/>
                <a:latin typeface="Gong Gothic Bold"/>
              </a:rPr>
              <a:t>    f.write(yaml_content)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FA7EB-68BA-A9E7-C746-E2DDB1E2A7FF}"/>
              </a:ext>
            </a:extLst>
          </p:cNvPr>
          <p:cNvSpPr txBox="1"/>
          <p:nvPr/>
        </p:nvSpPr>
        <p:spPr>
          <a:xfrm>
            <a:off x="1447800" y="4483299"/>
            <a:ext cx="566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70C0"/>
                </a:solidFill>
                <a:effectLst/>
                <a:latin typeface="Gong Gothic Bold"/>
              </a:rPr>
              <a:t>!</a:t>
            </a:r>
            <a:r>
              <a:rPr lang="en-US" altLang="ko-KR" b="0" dirty="0">
                <a:effectLst/>
                <a:latin typeface="Gong Gothic Bold"/>
              </a:rPr>
              <a:t>git clone https://github.com/ultralytics/yolov5</a:t>
            </a:r>
          </a:p>
          <a:p>
            <a:r>
              <a:rPr lang="en-US" altLang="ko-KR" b="0" dirty="0">
                <a:solidFill>
                  <a:srgbClr val="0070C0"/>
                </a:solidFill>
                <a:effectLst/>
                <a:latin typeface="Gong Gothic Bold"/>
              </a:rPr>
              <a:t>%</a:t>
            </a:r>
            <a:r>
              <a:rPr lang="en-US" altLang="ko-KR" b="0" dirty="0">
                <a:effectLst/>
                <a:latin typeface="Gong Gothic Bold"/>
              </a:rPr>
              <a:t>cd yolov5</a:t>
            </a:r>
          </a:p>
          <a:p>
            <a:r>
              <a:rPr lang="en-US" altLang="ko-KR" b="0" dirty="0">
                <a:solidFill>
                  <a:srgbClr val="0070C0"/>
                </a:solidFill>
                <a:effectLst/>
                <a:latin typeface="Gong Gothic Bold"/>
              </a:rPr>
              <a:t>!</a:t>
            </a:r>
            <a:r>
              <a:rPr lang="en-US" altLang="ko-KR" b="0" dirty="0">
                <a:effectLst/>
                <a:latin typeface="Gong Gothic Bold"/>
              </a:rPr>
              <a:t>pip install -r requirements.txt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FC0C9-614F-77A0-42FD-1455CFDD4D01}"/>
              </a:ext>
            </a:extLst>
          </p:cNvPr>
          <p:cNvSpPr txBox="1"/>
          <p:nvPr/>
        </p:nvSpPr>
        <p:spPr>
          <a:xfrm>
            <a:off x="12591096" y="4204669"/>
            <a:ext cx="5660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70C0"/>
                </a:solidFill>
                <a:effectLst/>
                <a:latin typeface="Gong Gothic Bold"/>
              </a:rPr>
              <a:t>!</a:t>
            </a:r>
            <a:r>
              <a:rPr lang="en-US" altLang="ko-KR" b="0" dirty="0">
                <a:effectLst/>
                <a:latin typeface="Gong Gothic Bold"/>
              </a:rPr>
              <a:t>python train.py --data 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"/content/yolov5/data/</a:t>
            </a:r>
            <a:r>
              <a:rPr lang="en-US" altLang="ko-KR" b="0" dirty="0" err="1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custom.yaml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  <a:effectLst/>
                <a:latin typeface="Gong Gothic Bold"/>
              </a:rPr>
              <a:t>" </a:t>
            </a:r>
            <a:r>
              <a:rPr lang="en-US" altLang="ko-KR" b="0" dirty="0">
                <a:effectLst/>
                <a:latin typeface="Gong Gothic Bold"/>
              </a:rPr>
              <a:t>--epochs </a:t>
            </a:r>
            <a:r>
              <a:rPr lang="en-US" altLang="ko-KR" b="0" dirty="0">
                <a:solidFill>
                  <a:schemeClr val="accent3">
                    <a:lumMod val="75000"/>
                  </a:schemeClr>
                </a:solidFill>
                <a:effectLst/>
                <a:latin typeface="Gong Gothic Bold"/>
              </a:rPr>
              <a:t>30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r="48200" b="-16250"/>
          <a:stretch>
            <a:fillRect/>
          </a:stretch>
        </p:blipFill>
        <p:spPr>
          <a:xfrm>
            <a:off x="12785433" y="4991100"/>
            <a:ext cx="4511968" cy="9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36921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400" y="3252705"/>
            <a:ext cx="5876584" cy="4391852"/>
            <a:chOff x="878686" y="2797110"/>
            <a:chExt cx="5876584" cy="43918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8686" y="2797110"/>
              <a:ext cx="5876584" cy="4391852"/>
              <a:chOff x="878686" y="2797110"/>
              <a:chExt cx="5876584" cy="43918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8686" y="2797110"/>
                <a:ext cx="5876584" cy="43918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13785" y="3039580"/>
              <a:ext cx="3962400" cy="4004583"/>
              <a:chOff x="1813785" y="3039580"/>
              <a:chExt cx="3962400" cy="40045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3785" y="3039580"/>
                <a:ext cx="3962400" cy="40045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42" name="Object 4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개발 과정</a:t>
              </a:r>
              <a:endParaRPr lang="en-US" b="1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700" b="1" dirty="0">
                  <a:solidFill>
                    <a:srgbClr val="423020"/>
                  </a:solidFill>
                  <a:latin typeface="Gong Gothic Medium" pitchFamily="34" charset="0"/>
                  <a:cs typeface="Gong Gothic Medium" pitchFamily="34" charset="0"/>
                </a:rPr>
                <a:t>결과 확인 및 전이 학습 </a:t>
              </a:r>
              <a:endParaRPr lang="en-US" b="1" dirty="0"/>
            </a:p>
          </p:txBody>
        </p:sp>
      </p:grpSp>
      <p:grpSp>
        <p:nvGrpSpPr>
          <p:cNvPr id="49" name="그룹 1006"/>
          <p:cNvGrpSpPr/>
          <p:nvPr/>
        </p:nvGrpSpPr>
        <p:grpSpPr>
          <a:xfrm>
            <a:off x="8001000" y="1181100"/>
            <a:ext cx="9829800" cy="6435498"/>
            <a:chOff x="878686" y="2797110"/>
            <a:chExt cx="5876584" cy="4391852"/>
          </a:xfrm>
        </p:grpSpPr>
        <p:pic>
          <p:nvPicPr>
            <p:cNvPr id="52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686" y="2797110"/>
              <a:ext cx="5876584" cy="4391852"/>
            </a:xfrm>
            <a:prstGeom prst="rect">
              <a:avLst/>
            </a:prstGeom>
          </p:spPr>
        </p:pic>
      </p:grpSp>
      <p:grpSp>
        <p:nvGrpSpPr>
          <p:cNvPr id="50" name="그룹 1007"/>
          <p:cNvGrpSpPr/>
          <p:nvPr/>
        </p:nvGrpSpPr>
        <p:grpSpPr>
          <a:xfrm>
            <a:off x="8387424" y="1562100"/>
            <a:ext cx="9138576" cy="5673925"/>
            <a:chOff x="1835778" y="3902179"/>
            <a:chExt cx="3962400" cy="2270125"/>
          </a:xfrm>
        </p:grpSpPr>
        <p:pic>
          <p:nvPicPr>
            <p:cNvPr id="51" name="Object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778" y="3902179"/>
              <a:ext cx="3962400" cy="2270125"/>
            </a:xfrm>
            <a:prstGeom prst="rect">
              <a:avLst/>
            </a:prstGeom>
          </p:spPr>
        </p:pic>
      </p:grpSp>
      <p:sp>
        <p:nvSpPr>
          <p:cNvPr id="55" name="Object 46"/>
          <p:cNvSpPr txBox="1"/>
          <p:nvPr/>
        </p:nvSpPr>
        <p:spPr>
          <a:xfrm>
            <a:off x="-3657600" y="8822753"/>
            <a:ext cx="2506296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6969"/>
                </a:solidFill>
                <a:latin typeface="Gong Gothic Bold"/>
              </a:rPr>
              <a:t>학습 후 </a:t>
            </a:r>
            <a:r>
              <a:rPr lang="en-US" altLang="ko-KR" sz="3600" b="1" dirty="0">
                <a:solidFill>
                  <a:srgbClr val="FF6969"/>
                </a:solidFill>
                <a:latin typeface="Gong Gothic Bold"/>
              </a:rPr>
              <a:t>-&gt; </a:t>
            </a:r>
            <a:r>
              <a:rPr lang="ko-KR" altLang="en-US" sz="3600" b="1" dirty="0">
                <a:solidFill>
                  <a:srgbClr val="FF6969"/>
                </a:solidFill>
                <a:latin typeface="Gong Gothic Bold"/>
              </a:rPr>
              <a:t>정확도 데이터 및 학습 가중치 확인 가능</a:t>
            </a:r>
            <a:endParaRPr lang="en-US" altLang="ko-KR" sz="3600" b="1" dirty="0">
              <a:solidFill>
                <a:srgbClr val="FF6969"/>
              </a:solidFill>
              <a:latin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4522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36921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10139" y="7943790"/>
            <a:ext cx="7857661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latin typeface="Gong Gothic Bold"/>
              </a:rPr>
              <a:t>학습 후 </a:t>
            </a:r>
            <a:r>
              <a:rPr lang="en-US" altLang="ko-KR" sz="2000" b="1">
                <a:latin typeface="Gong Gothic Bold"/>
              </a:rPr>
              <a:t>-&gt; </a:t>
            </a:r>
            <a:r>
              <a:rPr lang="ko-KR" altLang="en-US" sz="2000" b="1">
                <a:latin typeface="Gong Gothic Bold"/>
              </a:rPr>
              <a:t>정확도 데이터 및 학습 가중치 확인 가능</a:t>
            </a:r>
            <a:endParaRPr lang="en-US" sz="2000" b="1">
              <a:latin typeface="Gong Gothic Bold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07276" y="901748"/>
            <a:ext cx="22030418" cy="1668293"/>
            <a:chOff x="1107276" y="901748"/>
            <a:chExt cx="22030418" cy="1668293"/>
          </a:xfrm>
        </p:grpSpPr>
        <p:sp>
          <p:nvSpPr>
            <p:cNvPr id="42" name="Object 4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개발 과정</a:t>
              </a:r>
              <a:endParaRPr lang="en-US" b="1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45371" y="206221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700" b="1" dirty="0">
                  <a:solidFill>
                    <a:srgbClr val="423020"/>
                  </a:solidFill>
                  <a:latin typeface="Gong Gothic Medium" pitchFamily="34" charset="0"/>
                  <a:cs typeface="Gong Gothic Medium" pitchFamily="34" charset="0"/>
                </a:rPr>
                <a:t>결과 확인 및 전이 학습 </a:t>
              </a:r>
              <a:endParaRPr lang="en-US" b="1" dirty="0"/>
            </a:p>
          </p:txBody>
        </p:sp>
      </p:grpSp>
      <p:sp>
        <p:nvSpPr>
          <p:cNvPr id="53" name="Object 22"/>
          <p:cNvSpPr txBox="1"/>
          <p:nvPr/>
        </p:nvSpPr>
        <p:spPr>
          <a:xfrm>
            <a:off x="9134939" y="7886304"/>
            <a:ext cx="7857660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b="1">
                <a:latin typeface="Gong Gothic Bold"/>
              </a:rPr>
              <a:t>Best.pt </a:t>
            </a:r>
            <a:r>
              <a:rPr lang="ko-KR" altLang="en-US" sz="2000" b="1">
                <a:latin typeface="Gong Gothic Bold"/>
              </a:rPr>
              <a:t>가중치를 획득</a:t>
            </a:r>
            <a:endParaRPr lang="en-US" sz="2000" b="1">
              <a:latin typeface="Gong Gothic Bold"/>
            </a:endParaRPr>
          </a:p>
        </p:txBody>
      </p:sp>
      <p:sp>
        <p:nvSpPr>
          <p:cNvPr id="55" name="Object 46"/>
          <p:cNvSpPr txBox="1"/>
          <p:nvPr/>
        </p:nvSpPr>
        <p:spPr>
          <a:xfrm>
            <a:off x="-3726962" y="8801100"/>
            <a:ext cx="2506296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b="1" dirty="0">
                <a:solidFill>
                  <a:srgbClr val="FF6969"/>
                </a:solidFill>
                <a:latin typeface="Gong Gothic Bold"/>
              </a:rPr>
              <a:t>2</a:t>
            </a:r>
            <a:r>
              <a:rPr lang="ko-KR" altLang="en-US" sz="3500" b="1" dirty="0">
                <a:solidFill>
                  <a:srgbClr val="FF6969"/>
                </a:solidFill>
                <a:latin typeface="Gong Gothic Bold"/>
              </a:rPr>
              <a:t>번째 학습 부터는 </a:t>
            </a:r>
            <a:r>
              <a:rPr lang="en-US" altLang="ko-KR" sz="3500" b="1" dirty="0">
                <a:solidFill>
                  <a:srgbClr val="FF6969"/>
                </a:solidFill>
                <a:latin typeface="Gong Gothic Bold"/>
              </a:rPr>
              <a:t>best.pt</a:t>
            </a:r>
            <a:r>
              <a:rPr lang="ko-KR" altLang="en-US" sz="3500" b="1" dirty="0">
                <a:solidFill>
                  <a:srgbClr val="FF6969"/>
                </a:solidFill>
                <a:latin typeface="Gong Gothic Bold"/>
              </a:rPr>
              <a:t>에 학습  </a:t>
            </a:r>
            <a:r>
              <a:rPr lang="en-US" altLang="ko-KR" sz="3500" b="1" dirty="0">
                <a:solidFill>
                  <a:srgbClr val="FF6969"/>
                </a:solidFill>
                <a:latin typeface="Gong Gothic Bold"/>
              </a:rPr>
              <a:t>-&gt; </a:t>
            </a:r>
            <a:r>
              <a:rPr lang="ko-KR" altLang="en-US" sz="3500" b="1" dirty="0">
                <a:solidFill>
                  <a:srgbClr val="FF6969"/>
                </a:solidFill>
                <a:latin typeface="Gong Gothic Bold"/>
              </a:rPr>
              <a:t>전이학습</a:t>
            </a:r>
            <a:endParaRPr lang="en-US" sz="3500" b="1" dirty="0">
              <a:solidFill>
                <a:srgbClr val="FF6969"/>
              </a:solidFill>
              <a:latin typeface="Gong Gothic Bold"/>
            </a:endParaRPr>
          </a:p>
        </p:txBody>
      </p:sp>
      <p:sp>
        <p:nvSpPr>
          <p:cNvPr id="1015" name="사각형: 둥근 모서리 1"/>
          <p:cNvSpPr/>
          <p:nvPr/>
        </p:nvSpPr>
        <p:spPr>
          <a:xfrm>
            <a:off x="2711948" y="2973797"/>
            <a:ext cx="4786146" cy="4610100"/>
          </a:xfrm>
          <a:prstGeom prst="roundRect">
            <a:avLst>
              <a:gd name="adj" fmla="val 13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16" name="Object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92948" y="3274514"/>
            <a:ext cx="3962400" cy="4004583"/>
          </a:xfrm>
          <a:prstGeom prst="rect">
            <a:avLst/>
          </a:prstGeom>
        </p:spPr>
      </p:pic>
      <p:sp>
        <p:nvSpPr>
          <p:cNvPr id="1017" name="사각형: 둥근 모서리 1"/>
          <p:cNvSpPr/>
          <p:nvPr/>
        </p:nvSpPr>
        <p:spPr>
          <a:xfrm>
            <a:off x="10560548" y="3564347"/>
            <a:ext cx="4662654" cy="3467100"/>
          </a:xfrm>
          <a:prstGeom prst="roundRect">
            <a:avLst>
              <a:gd name="adj" fmla="val 13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018" name="그룹 1007"/>
          <p:cNvGrpSpPr/>
          <p:nvPr/>
        </p:nvGrpSpPr>
        <p:grpSpPr>
          <a:xfrm>
            <a:off x="11032202" y="4078697"/>
            <a:ext cx="3721632" cy="2468662"/>
            <a:chOff x="1835778" y="3184379"/>
            <a:chExt cx="3721632" cy="3449138"/>
          </a:xfrm>
        </p:grpSpPr>
        <p:pic>
          <p:nvPicPr>
            <p:cNvPr id="1019" name="Object 18"/>
            <p:cNvPicPr>
              <a:picLocks noChangeAspect="1"/>
            </p:cNvPicPr>
            <p:nvPr/>
          </p:nvPicPr>
          <p:blipFill rotWithShape="1">
            <a:blip r:embed="rId6"/>
            <a:srcRect r="6080" b="6920"/>
            <a:stretch>
              <a:fillRect/>
            </a:stretch>
          </p:blipFill>
          <p:spPr>
            <a:xfrm>
              <a:off x="1835778" y="3184379"/>
              <a:ext cx="3721632" cy="3449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82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36921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276" y="901748"/>
            <a:ext cx="21992323" cy="1728323"/>
            <a:chOff x="1107276" y="901748"/>
            <a:chExt cx="21992323" cy="1728323"/>
          </a:xfrm>
        </p:grpSpPr>
        <p:sp>
          <p:nvSpPr>
            <p:cNvPr id="42" name="Object 4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개발 과정</a:t>
              </a:r>
              <a:endParaRPr lang="en-US" b="1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07276" y="212224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700" b="1" dirty="0">
                  <a:solidFill>
                    <a:srgbClr val="423020"/>
                  </a:solidFill>
                  <a:latin typeface="Gong Gothic Medium" pitchFamily="34" charset="0"/>
                  <a:cs typeface="Gong Gothic Medium" pitchFamily="34" charset="0"/>
                </a:rPr>
                <a:t>탐지 방법</a:t>
              </a:r>
              <a:endParaRPr lang="en-US" b="1" dirty="0"/>
            </a:p>
          </p:txBody>
        </p:sp>
      </p:grpSp>
      <p:sp>
        <p:nvSpPr>
          <p:cNvPr id="27" name="양쪽 모서리가 둥근 사각형 26"/>
          <p:cNvSpPr/>
          <p:nvPr/>
        </p:nvSpPr>
        <p:spPr>
          <a:xfrm>
            <a:off x="457200" y="3484783"/>
            <a:ext cx="17068800" cy="5562600"/>
          </a:xfrm>
          <a:prstGeom prst="round2SameRect">
            <a:avLst>
              <a:gd name="adj1" fmla="val 13021"/>
              <a:gd name="adj2" fmla="val 0"/>
            </a:avLst>
          </a:prstGeom>
          <a:solidFill>
            <a:schemeClr val="lt1"/>
          </a:solidFill>
          <a:ln w="50800">
            <a:solidFill>
              <a:srgbClr val="54313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8200" y="2834900"/>
            <a:ext cx="2687949" cy="666033"/>
          </a:xfrm>
          <a:prstGeom prst="roundRect">
            <a:avLst>
              <a:gd name="adj" fmla="val 48958"/>
            </a:avLst>
          </a:prstGeom>
          <a:solidFill>
            <a:srgbClr val="5431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dirty="0"/>
              <a:t>START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027171"/>
            <a:ext cx="15697200" cy="40104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99565" y="4805696"/>
            <a:ext cx="4572000" cy="4177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20"/>
          <p:cNvSpPr txBox="1"/>
          <p:nvPr/>
        </p:nvSpPr>
        <p:spPr>
          <a:xfrm>
            <a:off x="4847665" y="8262506"/>
            <a:ext cx="82878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YOLOv5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의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detect.py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에 학습시킨 가중치를 적용시킨다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.</a:t>
            </a:r>
          </a:p>
          <a:p>
            <a:r>
              <a:rPr 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 </a:t>
            </a:r>
            <a:r>
              <a:rPr lang="en-US" sz="27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 </a:t>
            </a:r>
            <a:endParaRPr lang="en-US" b="1" dirty="0">
              <a:latin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24826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36921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276" y="901748"/>
            <a:ext cx="21992323" cy="1728323"/>
            <a:chOff x="1107276" y="901748"/>
            <a:chExt cx="21992323" cy="1728323"/>
          </a:xfrm>
        </p:grpSpPr>
        <p:sp>
          <p:nvSpPr>
            <p:cNvPr id="42" name="Object 42"/>
            <p:cNvSpPr txBox="1"/>
            <p:nvPr/>
          </p:nvSpPr>
          <p:spPr>
            <a:xfrm>
              <a:off x="1107276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개발 과정</a:t>
              </a:r>
              <a:endParaRPr lang="en-US" b="1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07276" y="2122240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700" b="1" dirty="0">
                  <a:solidFill>
                    <a:srgbClr val="423020"/>
                  </a:solidFill>
                  <a:latin typeface="Gong Gothic Medium" pitchFamily="34" charset="0"/>
                  <a:cs typeface="Gong Gothic Medium" pitchFamily="34" charset="0"/>
                </a:rPr>
                <a:t>탐지 방법</a:t>
              </a:r>
              <a:endParaRPr lang="en-US" b="1" dirty="0"/>
            </a:p>
          </p:txBody>
        </p:sp>
      </p:grpSp>
      <p:sp>
        <p:nvSpPr>
          <p:cNvPr id="27" name="양쪽 모서리가 둥근 사각형 26"/>
          <p:cNvSpPr/>
          <p:nvPr/>
        </p:nvSpPr>
        <p:spPr>
          <a:xfrm>
            <a:off x="457200" y="3484783"/>
            <a:ext cx="17068800" cy="5562600"/>
          </a:xfrm>
          <a:prstGeom prst="round2SameRect">
            <a:avLst>
              <a:gd name="adj1" fmla="val 13021"/>
              <a:gd name="adj2" fmla="val 0"/>
            </a:avLst>
          </a:prstGeom>
          <a:solidFill>
            <a:schemeClr val="lt1"/>
          </a:solidFill>
          <a:ln w="50800">
            <a:solidFill>
              <a:srgbClr val="54313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8200" y="2834900"/>
            <a:ext cx="2687949" cy="666033"/>
          </a:xfrm>
          <a:prstGeom prst="roundRect">
            <a:avLst>
              <a:gd name="adj" fmla="val 48958"/>
            </a:avLst>
          </a:prstGeom>
          <a:solidFill>
            <a:srgbClr val="5431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dirty="0"/>
              <a:t>Detect.py </a:t>
            </a:r>
            <a:r>
              <a:rPr lang="ko-KR" altLang="en-US" dirty="0"/>
              <a:t>튜닝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D3477-9E13-E90E-5147-858242EF3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924" y="4289339"/>
            <a:ext cx="15758946" cy="14891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284130" y="4867977"/>
            <a:ext cx="6716870" cy="4279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0"/>
          <p:cNvSpPr txBox="1"/>
          <p:nvPr/>
        </p:nvSpPr>
        <p:spPr>
          <a:xfrm>
            <a:off x="1264495" y="6210300"/>
            <a:ext cx="15149410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1. det 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변수는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YOLOv5 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모델의 결과로부터 추출된 객체 감지 정보를 가지는 </a:t>
            </a:r>
            <a:r>
              <a:rPr lang="ko-KR" altLang="en-US" sz="2700" b="1" dirty="0" err="1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텐서이다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.</a:t>
            </a:r>
          </a:p>
          <a:p>
            <a:endParaRPr lang="en-US" altLang="ko-KR" sz="2700" b="1" dirty="0">
              <a:solidFill>
                <a:srgbClr val="423020"/>
              </a:solidFill>
              <a:latin typeface="Gong Gothic Bold"/>
              <a:ea typeface="배달의민족 한나체 Air" panose="020B0600000101010101" pitchFamily="50" charset="-127"/>
              <a:cs typeface="Gong Gothic Medium" pitchFamily="34" charset="0"/>
            </a:endParaRPr>
          </a:p>
          <a:p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2. det[:, 5]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로 추출한 값들은 해당 프레임 혹은 사진에서 감지된 모든 객체의 클래스 정보이다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.</a:t>
            </a:r>
          </a:p>
          <a:p>
            <a:endParaRPr lang="en-US" altLang="ko-KR" sz="2700" b="1" dirty="0">
              <a:solidFill>
                <a:srgbClr val="423020"/>
              </a:solidFill>
              <a:latin typeface="Gong Gothic Bold"/>
              <a:ea typeface="배달의민족 한나체 Air" panose="020B0600000101010101" pitchFamily="50" charset="-127"/>
              <a:cs typeface="Gong Gothic Medium" pitchFamily="34" charset="0"/>
            </a:endParaRPr>
          </a:p>
          <a:p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3. </a:t>
            </a:r>
            <a:r>
              <a:rPr lang="ko-KR" altLang="en-US" sz="2700" b="1" dirty="0" err="1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텐서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 형태의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det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를 </a:t>
            </a:r>
            <a:r>
              <a:rPr lang="en-US" altLang="ko-KR" sz="2700" b="1" dirty="0" err="1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numpy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 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형태로 변형한 다음 이를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list 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형태로 변환한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 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상태로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classes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라는 변수로 할당한 다음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test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라는 리스트에 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append</a:t>
            </a:r>
            <a:r>
              <a:rPr lang="ko-KR" alt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한다</a:t>
            </a:r>
            <a:r>
              <a:rPr lang="en-US" altLang="ko-KR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.</a:t>
            </a:r>
            <a:r>
              <a:rPr 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 </a:t>
            </a:r>
            <a:r>
              <a:rPr lang="en-US" sz="27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 </a:t>
            </a:r>
            <a:endParaRPr lang="en-US" b="1" dirty="0">
              <a:latin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69116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7039" y="4242743"/>
            <a:ext cx="937462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기술 및 도구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11111" y="-100840"/>
            <a:ext cx="9142857" cy="10386555"/>
            <a:chOff x="9111111" y="-100840"/>
            <a:chExt cx="9142857" cy="10386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111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86596" y="0"/>
            <a:ext cx="7499118" cy="10285714"/>
            <a:chOff x="10786596" y="0"/>
            <a:chExt cx="749911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6596" y="0"/>
              <a:ext cx="749911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-100797"/>
            <a:ext cx="9142857" cy="10386511"/>
            <a:chOff x="9142857" y="-100797"/>
            <a:chExt cx="9142857" cy="10386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-100797"/>
              <a:ext cx="9142857" cy="10386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188" y="995215"/>
            <a:ext cx="6171429" cy="8635250"/>
            <a:chOff x="491188" y="995215"/>
            <a:chExt cx="6171429" cy="8635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188" y="995215"/>
              <a:ext cx="6171429" cy="863525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71276" y="1487639"/>
            <a:ext cx="8177524" cy="8155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4800" b="1">
                <a:solidFill>
                  <a:srgbClr val="423020"/>
                </a:solidFill>
                <a:latin typeface="Gong Gothic Bold"/>
                <a:cs typeface="Gong Gothic Bold"/>
              </a:rPr>
              <a:t>목차 </a:t>
            </a:r>
            <a:r>
              <a:rPr lang="en-US" sz="2000" b="1">
                <a:solidFill>
                  <a:srgbClr val="423020"/>
                </a:solidFill>
                <a:latin typeface="Gong Gothic Bold"/>
                <a:cs typeface="Gong Gothic Bold"/>
              </a:rPr>
              <a:t>(TABLE OF CONTENTS)</a:t>
            </a:r>
            <a:endParaRPr lang="en-US" b="1">
              <a:latin typeface="Gong Gothic 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0971" y="2857500"/>
            <a:ext cx="3963029" cy="593979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1. 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제작 배경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2. 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개발 목표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3.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개발과정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4.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기술 및 도구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5.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트러블 슈팅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6.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기대효과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432355" y="2823210"/>
            <a:ext cx="3940245" cy="399669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7.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적용 가능 분야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8.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동영상 시연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9.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</a:t>
            </a: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EXE 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시연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10.</a:t>
            </a:r>
            <a:r>
              <a:rPr lang="ko-KR" altLang="en-US" sz="3200" b="1" kern="0" spc="200">
                <a:solidFill>
                  <a:srgbClr val="423020"/>
                </a:solidFill>
                <a:latin typeface="Gong Gothic Bold"/>
                <a:cs typeface="Gong Gothic Medium"/>
              </a:rPr>
              <a:t> 참고문헌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59826" y="7796686"/>
            <a:ext cx="4233627" cy="1360734"/>
            <a:chOff x="3859826" y="7796686"/>
            <a:chExt cx="4233627" cy="13607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91840" y="7796686"/>
              <a:ext cx="3784638" cy="162078"/>
              <a:chOff x="4091840" y="7796686"/>
              <a:chExt cx="3784638" cy="1620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10100" y="7726226"/>
                <a:ext cx="7569276" cy="3241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91840" y="7796686"/>
                <a:ext cx="3784638" cy="162078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2801419" y="8210025"/>
              <a:ext cx="6350441" cy="14210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300" dirty="0">
                  <a:solidFill>
                    <a:srgbClr val="423020"/>
                  </a:solidFill>
                  <a:latin typeface="Gong Gothic Bold" pitchFamily="34" charset="0"/>
                  <a:cs typeface="Gong Gothic Bold" pitchFamily="34" charset="0"/>
                </a:rPr>
                <a:t>Tools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3715578" y="3020165"/>
            <a:ext cx="1860768" cy="1860768"/>
            <a:chOff x="3715578" y="3020165"/>
            <a:chExt cx="1860768" cy="18607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6648" y="2211236"/>
              <a:ext cx="3721536" cy="3721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5578" y="3020165"/>
              <a:ext cx="1860768" cy="18607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2546" y="3006478"/>
            <a:ext cx="1860768" cy="1860768"/>
            <a:chOff x="6022546" y="3006478"/>
            <a:chExt cx="1860768" cy="18607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3616" y="2197548"/>
              <a:ext cx="3721536" cy="37215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2546" y="3006478"/>
              <a:ext cx="1860768" cy="1860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5578" y="5335217"/>
            <a:ext cx="1860768" cy="1860768"/>
            <a:chOff x="3715578" y="5335217"/>
            <a:chExt cx="1860768" cy="18607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6648" y="4526288"/>
              <a:ext cx="3721536" cy="372153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5578" y="5335217"/>
              <a:ext cx="1860768" cy="1860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3607" y="5348905"/>
            <a:ext cx="1860768" cy="1860768"/>
            <a:chOff x="6063607" y="5348905"/>
            <a:chExt cx="1860768" cy="18607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678" y="4539975"/>
              <a:ext cx="3721536" cy="372153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3607" y="5348905"/>
              <a:ext cx="1860768" cy="18607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59826" y="3114797"/>
            <a:ext cx="1568701" cy="1628354"/>
            <a:chOff x="3859826" y="3114797"/>
            <a:chExt cx="1568701" cy="16283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826" y="3114797"/>
              <a:ext cx="1568701" cy="16283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3196" y="3114797"/>
            <a:ext cx="1599114" cy="1628354"/>
            <a:chOff x="6163196" y="3114797"/>
            <a:chExt cx="1599114" cy="16283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3196" y="3114797"/>
              <a:ext cx="1599114" cy="1628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1570" y="5583997"/>
            <a:ext cx="1510740" cy="1439159"/>
            <a:chOff x="6251570" y="5583997"/>
            <a:chExt cx="1510740" cy="14391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1570" y="5583997"/>
              <a:ext cx="1510740" cy="14391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59826" y="5521255"/>
            <a:ext cx="1581302" cy="1529555"/>
            <a:chOff x="3859826" y="5521255"/>
            <a:chExt cx="1581302" cy="15295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826" y="5521255"/>
              <a:ext cx="1581302" cy="152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58074" y="7796686"/>
            <a:ext cx="3988640" cy="170815"/>
            <a:chOff x="10558074" y="7796686"/>
            <a:chExt cx="3988640" cy="1708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4904" y="7722428"/>
              <a:ext cx="7977279" cy="34163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8074" y="7796686"/>
              <a:ext cx="3988640" cy="17081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230743" y="8158958"/>
            <a:ext cx="6692746" cy="149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600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Language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0119809" y="2821723"/>
            <a:ext cx="4387950" cy="4387950"/>
            <a:chOff x="10119809" y="2821723"/>
            <a:chExt cx="4387950" cy="438795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2242" y="914155"/>
              <a:ext cx="8775900" cy="877590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9809" y="2821723"/>
              <a:ext cx="4387950" cy="43879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35838" y="3546929"/>
            <a:ext cx="4372047" cy="2855386"/>
            <a:chOff x="10135838" y="3546929"/>
            <a:chExt cx="4372047" cy="28553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35838" y="3546929"/>
              <a:ext cx="4372047" cy="28553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767196" y="5103836"/>
            <a:ext cx="4042328" cy="35714"/>
            <a:chOff x="3767196" y="5103836"/>
            <a:chExt cx="4042328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7196" y="5103836"/>
              <a:ext cx="4042328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46005" y="5093254"/>
            <a:ext cx="4169366" cy="35714"/>
            <a:chOff x="3746005" y="5093254"/>
            <a:chExt cx="4169366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3746005" y="5093254"/>
              <a:ext cx="4169366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기술 및 도구</a:t>
            </a: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7040" y="4242746"/>
            <a:ext cx="937462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트러블 슈팅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11111" y="-100840"/>
            <a:ext cx="9142857" cy="10386555"/>
            <a:chOff x="9111111" y="-100840"/>
            <a:chExt cx="9142857" cy="10386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111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943" y="788776"/>
            <a:ext cx="22026666" cy="1672526"/>
            <a:chOff x="1213943" y="788776"/>
            <a:chExt cx="22026666" cy="1672526"/>
          </a:xfrm>
        </p:grpSpPr>
        <p:sp>
          <p:nvSpPr>
            <p:cNvPr id="15" name="Object 15"/>
            <p:cNvSpPr txBox="1"/>
            <p:nvPr/>
          </p:nvSpPr>
          <p:spPr>
            <a:xfrm>
              <a:off x="1213943" y="788776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트러블 슈팅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252038" y="1953471"/>
              <a:ext cx="21988571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Bold"/>
                  <a:cs typeface="Gong Gothic Medium" pitchFamily="34" charset="0"/>
                </a:rPr>
                <a:t> Data의 크기</a:t>
              </a:r>
              <a:endParaRPr lang="en-US" b="1" dirty="0">
                <a:latin typeface="Gong Gothic Bold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8722"/>
              </p:ext>
            </p:extLst>
          </p:nvPr>
        </p:nvGraphicFramePr>
        <p:xfrm>
          <a:off x="6524790" y="2963775"/>
          <a:ext cx="4778918" cy="5899037"/>
        </p:xfrm>
        <a:graphic>
          <a:graphicData uri="http://schemas.openxmlformats.org/drawingml/2006/table">
            <a:tbl>
              <a:tblPr firstRow="1" bandRow="1">
                <a:effectLst>
                  <a:outerShdw blurRad="177800" dist="38100" dir="5400000" sx="102000" sy="102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7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1869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Gong Gothic Bold"/>
                          <a:cs typeface="Times New Roman"/>
                        </a:rPr>
                        <a:t>학습 환경</a:t>
                      </a:r>
                      <a:endParaRPr lang="en-US" sz="2400" b="1" dirty="0">
                        <a:latin typeface="Gong Gothic Bold"/>
                        <a:cs typeface="Times New Roman"/>
                      </a:endParaRPr>
                    </a:p>
                  </a:txBody>
                  <a:tcPr anchor="ctr">
                    <a:solidFill>
                      <a:srgbClr val="948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056"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dirty="0">
                          <a:latin typeface="Gong Gothic Bold"/>
                          <a:cs typeface="Times New Roman"/>
                        </a:rPr>
                        <a:t>Google - Colab</a:t>
                      </a:r>
                      <a:endParaRPr lang="en-US" sz="2700" b="1" dirty="0">
                        <a:latin typeface="Gong Gothic Bold"/>
                        <a:cs typeface="Times New Roman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56"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dirty="0">
                          <a:latin typeface="Gong Gothic Bold"/>
                          <a:cs typeface="Times New Roman"/>
                        </a:rPr>
                        <a:t>Google drive 100GB</a:t>
                      </a:r>
                      <a:endParaRPr lang="en-US" sz="2700" b="1" dirty="0">
                        <a:latin typeface="Gong Gothic Bold"/>
                        <a:cs typeface="Times New Roman"/>
                      </a:endParaRPr>
                    </a:p>
                  </a:txBody>
                  <a:tcPr anchor="ctr">
                    <a:solidFill>
                      <a:srgbClr val="E4D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9056"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dirty="0">
                          <a:latin typeface="Gong Gothic Bold"/>
                          <a:cs typeface="Times New Roman"/>
                        </a:rPr>
                        <a:t>TPU 사용</a:t>
                      </a:r>
                      <a:endParaRPr lang="en-US" sz="2700" b="1" dirty="0">
                        <a:latin typeface="Gong Gothic Bold"/>
                        <a:cs typeface="Times New Roman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>
            <a:off x="1466767" y="4420965"/>
            <a:ext cx="2603052" cy="2984658"/>
            <a:chOff x="1466767" y="4420965"/>
            <a:chExt cx="2603052" cy="2984658"/>
          </a:xfrm>
          <a:effectLst>
            <a:outerShdw blurRad="177800" dist="63500" dir="5400000" sx="102000" sy="102000" algn="t" rotWithShape="0">
              <a:prstClr val="black">
                <a:alpha val="40000"/>
              </a:prstClr>
            </a:outerShdw>
          </a:effectLst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767" y="4420965"/>
              <a:ext cx="2603052" cy="298465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676388" y="5659713"/>
            <a:ext cx="23552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kern="0" spc="-100" dirty="0">
                <a:solidFill>
                  <a:srgbClr val="000000"/>
                </a:solidFill>
                <a:latin typeface="Gong Gothic Bold"/>
                <a:cs typeface="Gong Gothic Bold" pitchFamily="34" charset="0"/>
              </a:rPr>
              <a:t>60GB</a:t>
            </a:r>
            <a:endParaRPr lang="en-US" b="1" dirty="0">
              <a:latin typeface="Gong Gothic Bold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4126105" y="3082844"/>
            <a:ext cx="1823898" cy="6171429"/>
            <a:chOff x="14126105" y="3082844"/>
            <a:chExt cx="1823898" cy="6171429"/>
          </a:xfrm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6105" y="3082844"/>
              <a:ext cx="1823898" cy="617142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1109223" y="2287704"/>
            <a:ext cx="785766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 err="1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공유Drive</a:t>
            </a:r>
            <a:endParaRPr lang="en-US" sz="4000" b="1" dirty="0">
              <a:latin typeface="Gong Gothic Bold"/>
            </a:endParaRPr>
          </a:p>
        </p:txBody>
      </p:sp>
      <p:grpSp>
        <p:nvGrpSpPr>
          <p:cNvPr id="25" name="그룹 1005"/>
          <p:cNvGrpSpPr/>
          <p:nvPr/>
        </p:nvGrpSpPr>
        <p:grpSpPr>
          <a:xfrm>
            <a:off x="4648200" y="5355066"/>
            <a:ext cx="1230197" cy="1116453"/>
            <a:chOff x="8095518" y="4584631"/>
            <a:chExt cx="1230197" cy="1116453"/>
          </a:xfrm>
        </p:grpSpPr>
        <p:pic>
          <p:nvPicPr>
            <p:cNvPr id="2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518" y="4584631"/>
              <a:ext cx="1230197" cy="1116453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12115800" y="5355065"/>
            <a:ext cx="1230197" cy="1116453"/>
            <a:chOff x="8095518" y="4584631"/>
            <a:chExt cx="1230197" cy="1116453"/>
          </a:xfrm>
        </p:grpSpPr>
        <p:pic>
          <p:nvPicPr>
            <p:cNvPr id="29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518" y="4584631"/>
              <a:ext cx="1230197" cy="1116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4360" y="3464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Gong Gothic Bold"/>
              <a:ea typeface="휴먼엑스포" panose="0203050400010101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4360" y="3464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01529" y="7636868"/>
            <a:ext cx="4938546" cy="2652310"/>
            <a:chOff x="13347169" y="7633404"/>
            <a:chExt cx="4938546" cy="265231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1529" y="7603255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360" y="3464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303" y="792240"/>
            <a:ext cx="22026666" cy="1672522"/>
            <a:chOff x="1213943" y="788776"/>
            <a:chExt cx="22026666" cy="1672522"/>
          </a:xfrm>
        </p:grpSpPr>
        <p:sp>
          <p:nvSpPr>
            <p:cNvPr id="15" name="Object 15"/>
            <p:cNvSpPr txBox="1"/>
            <p:nvPr/>
          </p:nvSpPr>
          <p:spPr>
            <a:xfrm>
              <a:off x="1213943" y="788776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dirty="0">
                  <a:solidFill>
                    <a:srgbClr val="423020"/>
                  </a:solidFill>
                  <a:latin typeface="Gong Gothic Bold"/>
                  <a:ea typeface="휴먼엑스포" panose="02030504000101010101" pitchFamily="18" charset="-127"/>
                  <a:cs typeface="Gong Gothic Bold" pitchFamily="34" charset="0"/>
                </a:rPr>
                <a:t>트러블 슈팅</a:t>
              </a:r>
              <a:endParaRPr lang="en-US" dirty="0">
                <a:latin typeface="Gong Gothic Bold"/>
                <a:ea typeface="휴먼엑스포" panose="02030504000101010101" pitchFamily="18" charset="-127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252038" y="1953467"/>
              <a:ext cx="21988571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dirty="0">
                  <a:solidFill>
                    <a:srgbClr val="423020"/>
                  </a:solidFill>
                  <a:latin typeface="Gong Gothic Bold"/>
                  <a:ea typeface="휴먼엑스포" panose="02030504000101010101" pitchFamily="18" charset="-127"/>
                  <a:cs typeface="Gong Gothic Medium" pitchFamily="34" charset="0"/>
                </a:rPr>
                <a:t>3. Data 클래스의 편향 </a:t>
              </a:r>
              <a:endParaRPr lang="en-US" dirty="0">
                <a:latin typeface="Gong Gothic Bold"/>
                <a:ea typeface="휴먼엑스포" panose="02030504000101010101" pitchFamily="18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-41469" y="3148182"/>
            <a:ext cx="92571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423020"/>
                </a:solidFill>
                <a:latin typeface="Gong Gothic Bold"/>
                <a:ea typeface="휴먼엑스포" panose="02030504000101010101" pitchFamily="18" charset="-127"/>
                <a:cs typeface="Gong Gothic Medium" pitchFamily="34" charset="0"/>
              </a:rPr>
              <a:t>안전모 착용 / 미착용</a:t>
            </a:r>
            <a:endParaRPr lang="en-US" sz="4000" dirty="0">
              <a:latin typeface="Gong Gothic Bold"/>
              <a:ea typeface="휴먼엑스포" panose="0203050400010101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748365" y="4076700"/>
            <a:ext cx="6171429" cy="5158209"/>
            <a:chOff x="1502352" y="4497997"/>
            <a:chExt cx="6171429" cy="51582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352" y="4497997"/>
              <a:ext cx="6171429" cy="5158209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56797"/>
              </p:ext>
            </p:extLst>
          </p:nvPr>
        </p:nvGraphicFramePr>
        <p:xfrm>
          <a:off x="10439400" y="5341634"/>
          <a:ext cx="6059838" cy="22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9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0133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 dirty="0">
                          <a:latin typeface="Gong Gothic Bold"/>
                          <a:ea typeface="휴먼엑스포" panose="02030504000101010101" pitchFamily="18" charset="-127"/>
                          <a:cs typeface="Times New Roman"/>
                        </a:rPr>
                        <a:t>안전모 미착용 = EPOCH 30</a:t>
                      </a:r>
                      <a:endParaRPr lang="en-US" sz="3300" b="1" dirty="0">
                        <a:latin typeface="Gong Gothic Bold"/>
                        <a:ea typeface="휴먼엑스포" panose="02030504000101010101" pitchFamily="18" charset="-127"/>
                        <a:cs typeface="Times New Roman"/>
                      </a:endParaRPr>
                    </a:p>
                  </a:txBody>
                  <a:tcPr anchor="ctr">
                    <a:solidFill>
                      <a:srgbClr val="948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33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 dirty="0">
                          <a:solidFill>
                            <a:srgbClr val="907D6A"/>
                          </a:solidFill>
                          <a:latin typeface="Gong Gothic Bold"/>
                          <a:ea typeface="휴먼엑스포" panose="02030504000101010101" pitchFamily="18" charset="-127"/>
                          <a:cs typeface="Times New Roman"/>
                        </a:rPr>
                        <a:t>안전모 착용 = EPOCH 10</a:t>
                      </a:r>
                      <a:endParaRPr lang="en-US" sz="3300" b="1" dirty="0">
                        <a:solidFill>
                          <a:srgbClr val="907D6A"/>
                        </a:solidFill>
                        <a:latin typeface="Gong Gothic Bold"/>
                        <a:ea typeface="휴먼엑스포" panose="02030504000101010101" pitchFamily="18" charset="-127"/>
                        <a:cs typeface="Times New Roman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" name="그룹 1005"/>
          <p:cNvGrpSpPr/>
          <p:nvPr/>
        </p:nvGrpSpPr>
        <p:grpSpPr>
          <a:xfrm>
            <a:off x="8458200" y="5779647"/>
            <a:ext cx="1230197" cy="1116453"/>
            <a:chOff x="8095518" y="4584631"/>
            <a:chExt cx="1230197" cy="1116453"/>
          </a:xfrm>
        </p:grpSpPr>
        <p:pic>
          <p:nvPicPr>
            <p:cNvPr id="2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518" y="4584631"/>
              <a:ext cx="1230197" cy="111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7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noFill/>
              <a:latin typeface="Gong Gothic 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/>
                <a:cs typeface="Gong Gothic Bold" pitchFamily="34" charset="0"/>
              </a:rPr>
              <a:t>트러블 슈팅</a:t>
            </a:r>
            <a:endParaRPr lang="en-US" b="1" dirty="0">
              <a:latin typeface="Gong Gothic 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625444" y="3449818"/>
            <a:ext cx="10776356" cy="6162281"/>
            <a:chOff x="3333614" y="3804437"/>
            <a:chExt cx="11233556" cy="61622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3614" y="3804437"/>
              <a:ext cx="11233556" cy="616228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57390" y="2081676"/>
            <a:ext cx="2198857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2. exe 파일 생성시 default.yaml 생성 오류 </a:t>
            </a:r>
            <a:r>
              <a:rPr lang="en-US" sz="2700" b="1" dirty="0">
                <a:solidFill>
                  <a:srgbClr val="423020"/>
                </a:solidFill>
                <a:latin typeface="Gong Gothic Bold"/>
                <a:cs typeface="Gong Gothic Medium" pitchFamily="34" charset="0"/>
              </a:rPr>
              <a:t> </a:t>
            </a:r>
            <a:endParaRPr lang="en-US" b="1" dirty="0">
              <a:latin typeface="Gong Gothic 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-3991938" y="2777149"/>
            <a:ext cx="2588466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423020"/>
                </a:solidFill>
                <a:latin typeface="Gong Gothic Bold"/>
                <a:ea typeface="배달의민족 한나체 Air" panose="020B0600000101010101" pitchFamily="50" charset="-127"/>
                <a:cs typeface="Gong Gothic Medium" pitchFamily="34" charset="0"/>
              </a:rPr>
              <a:t>exe파일 생성 시 ultralytics의 파일을 추가로 받아야  셋팅 가능</a:t>
            </a:r>
            <a:endParaRPr lang="en-US" sz="3200" b="1" dirty="0">
              <a:latin typeface="Gong Gothic Bold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50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0017" y="3833942"/>
            <a:ext cx="4123810" cy="5462846"/>
            <a:chOff x="2170017" y="3833942"/>
            <a:chExt cx="4123810" cy="5462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18" y="1326825"/>
              <a:ext cx="8247619" cy="109256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017" y="3833942"/>
              <a:ext cx="4123810" cy="54628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80068" y="7277100"/>
            <a:ext cx="4914286" cy="1709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기존 안전 감독관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업무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대체</a:t>
            </a:r>
            <a:endParaRPr lang="en-US" sz="1800" b="1" dirty="0">
              <a:solidFill>
                <a:srgbClr val="3D342A"/>
              </a:solidFill>
              <a:latin typeface="Gong Gothic Light" pitchFamily="34" charset="0"/>
              <a:cs typeface="Gong Gothic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안전 감독관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인원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감축</a:t>
            </a:r>
            <a:endParaRPr lang="en-US" sz="1800" b="1" dirty="0">
              <a:solidFill>
                <a:srgbClr val="3D342A"/>
              </a:solidFill>
              <a:latin typeface="Gong Gothic Light" pitchFamily="34" charset="0"/>
              <a:cs typeface="Gong Gothic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법적으로 효력있는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근거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형성</a:t>
            </a:r>
            <a:endParaRPr lang="en-US" sz="1800" b="1" dirty="0">
              <a:solidFill>
                <a:srgbClr val="3D342A"/>
              </a:solidFill>
              <a:latin typeface="Gong Gothic Light" pitchFamily="34" charset="0"/>
              <a:cs typeface="Gong Gothic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안전사고를 방지할 수 있</a:t>
            </a:r>
            <a:r>
              <a:rPr lang="ko-KR" alt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음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718342" y="3833942"/>
            <a:ext cx="4123810" cy="5462846"/>
            <a:chOff x="6718342" y="3833942"/>
            <a:chExt cx="4123810" cy="5462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0743" y="1326825"/>
              <a:ext cx="8247619" cy="1092569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8342" y="3833942"/>
              <a:ext cx="4123810" cy="546284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71102" y="6600415"/>
            <a:ext cx="579298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안전 관리자의 효율성 증가</a:t>
            </a:r>
            <a:endParaRPr lang="en-US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6056401" y="7505700"/>
            <a:ext cx="54657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노동자들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안전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장비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</a:t>
            </a:r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미착용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시  </a:t>
            </a:r>
          </a:p>
          <a:p>
            <a:pPr algn="ctr"/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현장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출입 불가</a:t>
            </a:r>
          </a:p>
          <a:p>
            <a:pPr algn="ctr"/>
            <a:endParaRPr lang="en-US" sz="1800" b="1" dirty="0">
              <a:solidFill>
                <a:srgbClr val="3D342A"/>
              </a:solidFill>
              <a:latin typeface="Gong Gothic Light" pitchFamily="34" charset="0"/>
              <a:cs typeface="Gong Gothic Light" pitchFamily="34" charset="0"/>
            </a:endParaRPr>
          </a:p>
          <a:p>
            <a:pPr algn="ctr"/>
            <a:r>
              <a:rPr lang="en-US" sz="1800" b="1" dirty="0" err="1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외부인</a:t>
            </a:r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 출입통제 강화</a:t>
            </a:r>
            <a:endParaRPr lang="en-US" b="1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266667" y="3833942"/>
            <a:ext cx="4124295" cy="5462846"/>
            <a:chOff x="11266667" y="3833942"/>
            <a:chExt cx="4124295" cy="54628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851" y="1326851"/>
              <a:ext cx="8248590" cy="1092569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6667" y="3833942"/>
              <a:ext cx="4124295" cy="546284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514450" y="6612135"/>
            <a:ext cx="5628728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인적 자원 비용 감소 효과</a:t>
            </a:r>
            <a:endParaRPr lang="en-US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10611199" y="7644375"/>
            <a:ext cx="52753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인력자원 대체 가능</a:t>
            </a:r>
          </a:p>
          <a:p>
            <a:pPr algn="ctr"/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인건비 절감</a:t>
            </a:r>
          </a:p>
          <a:p>
            <a:pPr algn="ctr"/>
            <a:r>
              <a:rPr lang="en-US" sz="1800" b="1" dirty="0">
                <a:solidFill>
                  <a:srgbClr val="3D342A"/>
                </a:solidFill>
                <a:latin typeface="Gong Gothic Light" pitchFamily="34" charset="0"/>
                <a:cs typeface="Gong Gothic Light" pitchFamily="34" charset="0"/>
              </a:rPr>
              <a:t>Table Computer 활용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445598" y="2811903"/>
            <a:ext cx="16731809" cy="729976"/>
            <a:chOff x="445598" y="2811903"/>
            <a:chExt cx="16731809" cy="729976"/>
          </a:xfrm>
        </p:grpSpPr>
        <p:sp>
          <p:nvSpPr>
            <p:cNvPr id="26" name="Object 26"/>
            <p:cNvSpPr txBox="1"/>
            <p:nvPr/>
          </p:nvSpPr>
          <p:spPr>
            <a:xfrm>
              <a:off x="445598" y="2821989"/>
              <a:ext cx="16731809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800" b="1" dirty="0">
                  <a:solidFill>
                    <a:srgbClr val="6E5A47"/>
                  </a:solidFill>
                  <a:latin typeface="Gong Gothic Medium" pitchFamily="34" charset="0"/>
                  <a:cs typeface="Gong Gothic Medium" pitchFamily="34" charset="0"/>
                </a:rPr>
                <a:t>SEE를 이용한다면?</a:t>
              </a:r>
              <a:endParaRPr lang="en-US" b="1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3534705" y="3196988"/>
              <a:ext cx="417281" cy="344891"/>
              <a:chOff x="13534705" y="3196988"/>
              <a:chExt cx="417281" cy="3448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34705" y="3196988"/>
                <a:ext cx="417281" cy="3448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21356" y="2811903"/>
              <a:ext cx="417281" cy="344891"/>
              <a:chOff x="3621356" y="2811903"/>
              <a:chExt cx="417281" cy="3448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3621356" y="2811903"/>
                <a:ext cx="417281" cy="34489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967361" y="4117933"/>
            <a:ext cx="3643838" cy="2133881"/>
            <a:chOff x="6967361" y="4117933"/>
            <a:chExt cx="3643838" cy="21338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7361" y="4117933"/>
              <a:ext cx="3643838" cy="2133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20029" y="4069146"/>
            <a:ext cx="2423786" cy="2452659"/>
            <a:chOff x="3020029" y="4069146"/>
            <a:chExt cx="2423786" cy="24526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20029" y="4069146"/>
              <a:ext cx="2423786" cy="2396969"/>
              <a:chOff x="3020029" y="4069146"/>
              <a:chExt cx="2423786" cy="23969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20029" y="4069146"/>
                <a:ext cx="2423786" cy="2396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550873" y="4093233"/>
              <a:ext cx="1447733" cy="2423786"/>
              <a:chOff x="3550873" y="4093233"/>
              <a:chExt cx="1447733" cy="2423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50873" y="4093233"/>
                <a:ext cx="1447733" cy="2423786"/>
              </a:xfrm>
              <a:prstGeom prst="rect">
                <a:avLst/>
              </a:prstGeom>
            </p:spPr>
          </p:pic>
        </p:grpSp>
      </p:grpSp>
      <p:sp>
        <p:nvSpPr>
          <p:cNvPr id="45" name="Object 45"/>
          <p:cNvSpPr txBox="1"/>
          <p:nvPr/>
        </p:nvSpPr>
        <p:spPr>
          <a:xfrm>
            <a:off x="5905617" y="6607373"/>
            <a:ext cx="579298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현장 출입 인원 통제 자동화</a:t>
            </a:r>
            <a:endParaRPr lang="en-US" b="1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1686263" y="4026565"/>
            <a:ext cx="3359906" cy="2367409"/>
            <a:chOff x="11686263" y="4026565"/>
            <a:chExt cx="3359906" cy="236740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686263" y="4218136"/>
              <a:ext cx="3186766" cy="2175838"/>
              <a:chOff x="11686263" y="4218136"/>
              <a:chExt cx="3186766" cy="217583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86263" y="4218136"/>
                <a:ext cx="3186766" cy="217583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505634" y="4026565"/>
              <a:ext cx="540535" cy="1173952"/>
              <a:chOff x="14505634" y="4026565"/>
              <a:chExt cx="540535" cy="117395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505634" y="4026565"/>
                <a:ext cx="540535" cy="117395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기대 효과</a:t>
            </a:r>
            <a:endParaRPr 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0017" y="3490654"/>
            <a:ext cx="4123810" cy="5462846"/>
            <a:chOff x="2170017" y="3833942"/>
            <a:chExt cx="4123810" cy="5462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18" y="1326825"/>
              <a:ext cx="8247619" cy="109256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017" y="3833942"/>
              <a:ext cx="4123810" cy="5462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8342" y="3490654"/>
            <a:ext cx="4123810" cy="5462846"/>
            <a:chOff x="6718342" y="3833942"/>
            <a:chExt cx="4123810" cy="5462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0743" y="1326825"/>
              <a:ext cx="8247619" cy="109256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8342" y="3833942"/>
              <a:ext cx="4123810" cy="546284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68715" y="7946961"/>
            <a:ext cx="579298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관리 키오스크</a:t>
            </a:r>
            <a:endParaRPr lang="en-US" b="1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266667" y="3490654"/>
            <a:ext cx="4124295" cy="5462846"/>
            <a:chOff x="11266667" y="3833942"/>
            <a:chExt cx="4124295" cy="5462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851" y="1326851"/>
              <a:ext cx="8248590" cy="109256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6667" y="3833942"/>
              <a:ext cx="4124295" cy="546284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479244" y="7710244"/>
            <a:ext cx="5753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 err="1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어플리케이션을</a:t>
            </a:r>
            <a:r>
              <a:rPr lang="en-US" sz="30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 </a:t>
            </a:r>
          </a:p>
          <a:p>
            <a:pPr algn="ctr"/>
            <a:r>
              <a:rPr lang="en-US" sz="3000" b="1" dirty="0" err="1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연동한</a:t>
            </a:r>
            <a:r>
              <a:rPr lang="en-US" sz="30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 </a:t>
            </a:r>
            <a:r>
              <a:rPr lang="en-US" sz="3000" b="1" dirty="0" err="1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안전감독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445594" y="2468615"/>
            <a:ext cx="16731809" cy="729976"/>
            <a:chOff x="445594" y="2811903"/>
            <a:chExt cx="16731809" cy="729976"/>
          </a:xfrm>
        </p:grpSpPr>
        <p:sp>
          <p:nvSpPr>
            <p:cNvPr id="23" name="Object 23"/>
            <p:cNvSpPr txBox="1"/>
            <p:nvPr/>
          </p:nvSpPr>
          <p:spPr>
            <a:xfrm>
              <a:off x="445594" y="2821990"/>
              <a:ext cx="16731809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800" b="1" dirty="0">
                  <a:solidFill>
                    <a:srgbClr val="6E5A47"/>
                  </a:solidFill>
                  <a:latin typeface="Gong Gothic Medium" pitchFamily="34" charset="0"/>
                  <a:cs typeface="Gong Gothic Medium" pitchFamily="34" charset="0"/>
                </a:rPr>
                <a:t>SEE를 적용한다면?</a:t>
              </a:r>
              <a:endParaRPr lang="en-US" b="1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3534705" y="3196988"/>
              <a:ext cx="417281" cy="344891"/>
              <a:chOff x="13534705" y="3196988"/>
              <a:chExt cx="417281" cy="34489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34705" y="3196988"/>
                <a:ext cx="417281" cy="3448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21356" y="2811903"/>
              <a:ext cx="417281" cy="344891"/>
              <a:chOff x="3621356" y="2811903"/>
              <a:chExt cx="417281" cy="3448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3621356" y="2811903"/>
                <a:ext cx="417281" cy="344891"/>
              </a:xfrm>
              <a:prstGeom prst="rect">
                <a:avLst/>
              </a:prstGeom>
            </p:spPr>
          </p:pic>
        </p:grpSp>
      </p:grpSp>
      <p:sp>
        <p:nvSpPr>
          <p:cNvPr id="31" name="Object 31"/>
          <p:cNvSpPr txBox="1"/>
          <p:nvPr/>
        </p:nvSpPr>
        <p:spPr>
          <a:xfrm>
            <a:off x="5897874" y="7929643"/>
            <a:ext cx="579298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rgbClr val="CC8C4D"/>
                </a:solidFill>
                <a:latin typeface="Gong Gothic Medium" pitchFamily="34" charset="0"/>
                <a:cs typeface="Gong Gothic Medium" pitchFamily="34" charset="0"/>
              </a:rPr>
              <a:t>출입구 관리</a:t>
            </a:r>
            <a:endParaRPr lang="en-US" b="1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적용 가능 분야</a:t>
            </a:r>
            <a:endParaRPr lang="en-US" b="1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993819" y="3808258"/>
            <a:ext cx="2669989" cy="3481858"/>
            <a:chOff x="11993819" y="4151546"/>
            <a:chExt cx="2669989" cy="34818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3819" y="4151546"/>
              <a:ext cx="2669989" cy="34818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8255" y="3617782"/>
            <a:ext cx="3262648" cy="3681858"/>
            <a:chOff x="7448255" y="3961070"/>
            <a:chExt cx="3262648" cy="368185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272808" y="3961070"/>
              <a:ext cx="1428858" cy="991270"/>
              <a:chOff x="9272808" y="3961070"/>
              <a:chExt cx="1428858" cy="99127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72808" y="3961070"/>
                <a:ext cx="1428858" cy="9912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48255" y="4435206"/>
              <a:ext cx="2692223" cy="3207722"/>
              <a:chOff x="7448255" y="4435206"/>
              <a:chExt cx="2692223" cy="320772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48255" y="4435206"/>
                <a:ext cx="2692223" cy="320772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705496" y="3924021"/>
            <a:ext cx="2786185" cy="3616131"/>
            <a:chOff x="2705496" y="4267309"/>
            <a:chExt cx="2786185" cy="36161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5496" y="4267309"/>
              <a:ext cx="2786185" cy="3616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79569" y="4327892"/>
            <a:ext cx="74676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b="1" dirty="0">
                <a:solidFill>
                  <a:srgbClr val="423020"/>
                </a:solidFill>
                <a:latin typeface="Gong Gothic Bold"/>
                <a:cs typeface="Gong Gothic Bold" pitchFamily="34" charset="0"/>
              </a:rPr>
              <a:t>동영상 시연</a:t>
            </a:r>
            <a:r>
              <a:rPr lang="en-US" sz="10000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8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9664" y="-1638300"/>
            <a:ext cx="7182536" cy="13925480"/>
            <a:chOff x="6018173" y="305720"/>
            <a:chExt cx="5419122" cy="97628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173" y="305720"/>
              <a:ext cx="5419122" cy="9762809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6547918" y="18850"/>
            <a:ext cx="7244282" cy="10233251"/>
          </a:xfrm>
          <a:prstGeom prst="roundRect">
            <a:avLst>
              <a:gd name="adj" fmla="val 3565"/>
            </a:avLst>
          </a:prstGeom>
          <a:noFill/>
          <a:ln w="254000">
            <a:solidFill>
              <a:srgbClr val="907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38">
            <a:extLst>
              <a:ext uri="{FF2B5EF4-FFF2-40B4-BE49-F238E27FC236}">
                <a16:creationId xmlns:a16="http://schemas.microsoft.com/office/drawing/2014/main" id="{5F163A3E-E84F-8F42-F126-07C29FC24C43}"/>
              </a:ext>
            </a:extLst>
          </p:cNvPr>
          <p:cNvSpPr txBox="1"/>
          <p:nvPr/>
        </p:nvSpPr>
        <p:spPr>
          <a:xfrm>
            <a:off x="838200" y="1104900"/>
            <a:ext cx="493854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테스트영상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7663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13" name="Object 14"/>
          <p:cNvSpPr txBox="1"/>
          <p:nvPr/>
        </p:nvSpPr>
        <p:spPr>
          <a:xfrm>
            <a:off x="6248400" y="4457700"/>
            <a:ext cx="62484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0" b="1" dirty="0">
                <a:solidFill>
                  <a:srgbClr val="423020"/>
                </a:solidFill>
                <a:latin typeface="Gong Gothic Bold"/>
                <a:cs typeface="Gong Gothic Bold" pitchFamily="34" charset="0"/>
              </a:rPr>
              <a:t>EXE </a:t>
            </a:r>
            <a:r>
              <a:rPr lang="ko-KR" altLang="en-US" sz="10000" b="1" dirty="0">
                <a:solidFill>
                  <a:srgbClr val="423020"/>
                </a:solidFill>
                <a:latin typeface="Gong Gothic Bold"/>
                <a:cs typeface="Gong Gothic Bold" pitchFamily="34" charset="0"/>
              </a:rPr>
              <a:t>시연</a:t>
            </a:r>
            <a:r>
              <a:rPr lang="en-US" sz="10000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7039" y="4242743"/>
            <a:ext cx="937462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제작 배경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42858" y="-100800"/>
            <a:ext cx="9142857" cy="10386555"/>
            <a:chOff x="9111111" y="-100840"/>
            <a:chExt cx="9142857" cy="10386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111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6354" y="3162300"/>
            <a:ext cx="5044735" cy="2782712"/>
            <a:chOff x="1366354" y="2999322"/>
            <a:chExt cx="5044735" cy="31086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354" y="2999322"/>
              <a:ext cx="5044735" cy="31086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8390" y="3162300"/>
            <a:ext cx="5319533" cy="2787546"/>
            <a:chOff x="6858390" y="3006653"/>
            <a:chExt cx="5319533" cy="30988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390" y="3006653"/>
              <a:ext cx="5319533" cy="30988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49200" y="3162300"/>
            <a:ext cx="4780462" cy="2220378"/>
            <a:chOff x="12697495" y="3145742"/>
            <a:chExt cx="4780462" cy="1804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7" cstate="print"/>
            <a:srcRect t="7505"/>
            <a:stretch/>
          </p:blipFill>
          <p:spPr>
            <a:xfrm>
              <a:off x="12697495" y="3145742"/>
              <a:ext cx="4780462" cy="1804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9200" y="4759750"/>
            <a:ext cx="4780462" cy="1185262"/>
            <a:chOff x="12697495" y="4665805"/>
            <a:chExt cx="4780462" cy="13731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7495" y="4665805"/>
              <a:ext cx="4780462" cy="137315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84551" y="6833424"/>
            <a:ext cx="554485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CRNN 논문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An End-to-End Trainable Neural Network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for Image- based Sequence Recognition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and Its Application to Scene Text Recognition</a:t>
            </a:r>
            <a:endParaRPr lang="en-US" b="1" dirty="0"/>
          </a:p>
        </p:txBody>
      </p:sp>
      <p:sp>
        <p:nvSpPr>
          <p:cNvPr id="27" name="Object 27"/>
          <p:cNvSpPr txBox="1"/>
          <p:nvPr/>
        </p:nvSpPr>
        <p:spPr>
          <a:xfrm>
            <a:off x="7146082" y="6857669"/>
            <a:ext cx="474414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YOLO V5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Unified, Real-Time Object Detection</a:t>
            </a:r>
            <a:endParaRPr lang="en-US" b="1" dirty="0"/>
          </a:p>
        </p:txBody>
      </p:sp>
      <p:sp>
        <p:nvSpPr>
          <p:cNvPr id="28" name="Object 28"/>
          <p:cNvSpPr txBox="1"/>
          <p:nvPr/>
        </p:nvSpPr>
        <p:spPr>
          <a:xfrm>
            <a:off x="12497543" y="6833424"/>
            <a:ext cx="51808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GitHub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Gong Gothic Light" pitchFamily="34" charset="0"/>
                <a:cs typeface="Gong Gothic Light" pitchFamily="34" charset="0"/>
              </a:rPr>
              <a:t>https://github.com/ultralytics/yolov5</a:t>
            </a:r>
            <a:endParaRPr lang="en-US" b="1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881727" y="6384181"/>
            <a:ext cx="3950498" cy="158020"/>
            <a:chOff x="1881727" y="6384181"/>
            <a:chExt cx="3950498" cy="1580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1727" y="6384181"/>
              <a:ext cx="3950498" cy="1580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2907" y="6463191"/>
            <a:ext cx="3950498" cy="158020"/>
            <a:chOff x="7542907" y="6463191"/>
            <a:chExt cx="3950498" cy="1580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907" y="6463191"/>
              <a:ext cx="3950498" cy="158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30200" y="6384181"/>
            <a:ext cx="3950498" cy="158020"/>
            <a:chOff x="13164237" y="6384181"/>
            <a:chExt cx="3950498" cy="1580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64237" y="6384181"/>
              <a:ext cx="3950498" cy="1580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참고 문헌</a:t>
            </a:r>
            <a:endParaRPr 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931" y="7447714"/>
            <a:ext cx="14117081" cy="2717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>
                <a:solidFill>
                  <a:srgbClr val="403E3C"/>
                </a:solidFill>
                <a:latin typeface="Gong Gothic Bold" pitchFamily="34" charset="0"/>
                <a:cs typeface="Gong Gothic Bold" pitchFamily="34" charset="0"/>
              </a:rPr>
              <a:t>Thank you</a:t>
            </a:r>
          </a:p>
          <a:p>
            <a:r>
              <a:rPr lang="en-US" sz="4000" dirty="0">
                <a:solidFill>
                  <a:srgbClr val="403E3C"/>
                </a:solidFill>
                <a:latin typeface="Gong Gothic Bold" pitchFamily="34" charset="0"/>
                <a:cs typeface="Gong Gothic Bold" pitchFamily="34" charset="0"/>
              </a:rPr>
              <a:t>  감사합니다.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7238095"/>
            <a:chOff x="0" y="0"/>
            <a:chExt cx="18285714" cy="723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7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7645" y="7637886"/>
            <a:ext cx="4938546" cy="2652310"/>
            <a:chOff x="13337645" y="7637886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7645" y="7637886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274" y="901748"/>
            <a:ext cx="22030422" cy="1677016"/>
            <a:chOff x="1107274" y="901748"/>
            <a:chExt cx="22030422" cy="1677016"/>
          </a:xfrm>
        </p:grpSpPr>
        <p:sp>
          <p:nvSpPr>
            <p:cNvPr id="9" name="Object 9"/>
            <p:cNvSpPr txBox="1"/>
            <p:nvPr/>
          </p:nvSpPr>
          <p:spPr>
            <a:xfrm>
              <a:off x="1107274" y="901748"/>
              <a:ext cx="14560297" cy="10156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6000" b="1">
                  <a:solidFill>
                    <a:srgbClr val="423020"/>
                  </a:solidFill>
                  <a:latin typeface="Gong Gothic Bold"/>
                  <a:cs typeface="Gong Gothic Bold"/>
                </a:rPr>
                <a:t>제작 배경</a:t>
              </a:r>
              <a:endParaRPr lang="en-US" b="1">
                <a:latin typeface="Gong Gothic Bold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145371" y="2070933"/>
              <a:ext cx="21992324" cy="5078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altLang="ko-KR" sz="2700" b="1">
                  <a:solidFill>
                    <a:srgbClr val="423020"/>
                  </a:solidFill>
                  <a:latin typeface="Gong Gothic Bold"/>
                  <a:cs typeface="Gong Gothic Medium"/>
                </a:rPr>
                <a:t>:</a:t>
              </a:r>
              <a:r>
                <a:rPr lang="ko-KR" altLang="en-US" sz="2700" b="1">
                  <a:solidFill>
                    <a:srgbClr val="423020"/>
                  </a:solidFill>
                  <a:latin typeface="Gong Gothic Bold"/>
                  <a:cs typeface="Gong Gothic Medium"/>
                </a:rPr>
                <a:t> 안전 불감증이 만연한 현대사회에 대한 우려</a:t>
              </a: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125484" y="3077920"/>
            <a:ext cx="16204058" cy="6325949"/>
            <a:chOff x="1125484" y="3077920"/>
            <a:chExt cx="16204058" cy="63259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5679" y="8195646"/>
              <a:ext cx="7476551" cy="925371"/>
              <a:chOff x="1385679" y="8195646"/>
              <a:chExt cx="7476551" cy="9253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5679" y="8195646"/>
                <a:ext cx="7476551" cy="9253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5484" y="3077920"/>
              <a:ext cx="16204058" cy="6325949"/>
              <a:chOff x="1125484" y="3077920"/>
              <a:chExt cx="16204058" cy="632594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5484" y="3077920"/>
                <a:ext cx="16204058" cy="6325949"/>
                <a:chOff x="1125484" y="3077920"/>
                <a:chExt cx="16204058" cy="632594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25484" y="3077920"/>
                  <a:ext cx="16204058" cy="632594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420552" y="7056214"/>
                <a:ext cx="7714615" cy="1335059"/>
                <a:chOff x="1420552" y="7056214"/>
                <a:chExt cx="7714615" cy="133505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20552" y="7056214"/>
                  <a:ext cx="7714615" cy="133505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420552" y="3333124"/>
                <a:ext cx="7569374" cy="3969306"/>
                <a:chOff x="1420552" y="3333124"/>
                <a:chExt cx="7569374" cy="396930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20552" y="3333124"/>
                  <a:ext cx="7569374" cy="396930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906125" y="3333124"/>
                <a:ext cx="8125040" cy="3483855"/>
                <a:chOff x="8906125" y="3333124"/>
                <a:chExt cx="8125040" cy="348385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906125" y="3333124"/>
                  <a:ext cx="8125040" cy="34838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835719" y="6813043"/>
                <a:ext cx="8195446" cy="2320652"/>
                <a:chOff x="8835719" y="6813043"/>
                <a:chExt cx="8195446" cy="232065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835719" y="6813043"/>
                  <a:ext cx="8195446" cy="232065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모서리가 둥근 직사각형 1"/>
          <p:cNvSpPr/>
          <p:nvPr/>
        </p:nvSpPr>
        <p:spPr>
          <a:xfrm>
            <a:off x="3124200" y="3695700"/>
            <a:ext cx="4114800" cy="838200"/>
          </a:xfrm>
          <a:prstGeom prst="roundRect">
            <a:avLst/>
          </a:prstGeom>
          <a:noFill/>
          <a:ln w="762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969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06000" y="3399671"/>
            <a:ext cx="2286000" cy="448430"/>
          </a:xfrm>
          <a:prstGeom prst="roundRect">
            <a:avLst/>
          </a:prstGeom>
          <a:noFill/>
          <a:ln w="762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7645" y="7637886"/>
            <a:ext cx="4938546" cy="2652310"/>
            <a:chOff x="13337645" y="7637886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7645" y="7637886"/>
              <a:ext cx="4938546" cy="26523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44000" y="3811905"/>
            <a:ext cx="11591431" cy="113877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b="1">
                <a:solidFill>
                  <a:srgbClr val="6F665E"/>
                </a:solidFill>
                <a:latin typeface="Gong Gothic Bold"/>
                <a:cs typeface="Gong Gothic Bold"/>
              </a:rPr>
              <a:t>안전장비</a:t>
            </a:r>
            <a:r>
              <a:rPr lang="en-US" sz="5000" b="1">
                <a:solidFill>
                  <a:srgbClr val="6F665E"/>
                </a:solidFill>
                <a:latin typeface="Gong Gothic Bold"/>
                <a:cs typeface="Noto Sans CJK KR Thin"/>
              </a:rPr>
              <a:t> </a:t>
            </a:r>
            <a:r>
              <a:rPr lang="en-US" sz="5000" b="1">
                <a:solidFill>
                  <a:srgbClr val="ED1C24"/>
                </a:solidFill>
                <a:latin typeface="Gong Gothic Bold"/>
                <a:cs typeface="Gong Gothic Bold"/>
              </a:rPr>
              <a:t>꼭</a:t>
            </a:r>
            <a:r>
              <a:rPr lang="en-US" sz="5000" b="1">
                <a:solidFill>
                  <a:srgbClr val="6F665E"/>
                </a:solidFill>
                <a:latin typeface="Gong Gothic Bold"/>
                <a:cs typeface="Noto Sans CJK KR Thin"/>
              </a:rPr>
              <a:t> </a:t>
            </a:r>
            <a:r>
              <a:rPr lang="en-US" sz="5000" b="1">
                <a:solidFill>
                  <a:srgbClr val="6F665E"/>
                </a:solidFill>
                <a:latin typeface="Gong Gothic Bold"/>
                <a:cs typeface="Gong Gothic Bold"/>
              </a:rPr>
              <a:t>착용합시다</a:t>
            </a:r>
          </a:p>
          <a:p>
            <a:pPr lvl="0">
              <a:defRPr/>
            </a:pPr>
            <a:endParaRPr lang="en-US" b="1">
              <a:latin typeface="Gong Gothic Bold"/>
            </a:endParaRPr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274" y="3009900"/>
            <a:ext cx="8343897" cy="649500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44000" y="4954905"/>
            <a:ext cx="6859143" cy="23983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시간부족, 공사비용 절감 등 다양한 이유로 안전 장비 관리감독이 제대로 되지</a:t>
            </a: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 않으며</a:t>
            </a:r>
            <a:r>
              <a:rPr lang="en-US" altLang="ko-KR" sz="1900" b="1">
                <a:solidFill>
                  <a:srgbClr val="423020"/>
                </a:solidFill>
                <a:latin typeface="Gong Gothic Bold"/>
                <a:cs typeface="Gong Gothic Medium"/>
              </a:rPr>
              <a:t>,</a:t>
            </a: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 이는 안전 사고로 이어질 수 있음</a:t>
            </a:r>
            <a:endParaRPr lang="en-US" sz="1900" b="1">
              <a:solidFill>
                <a:srgbClr val="423020"/>
              </a:solidFill>
              <a:latin typeface="Gong Gothic Bold"/>
              <a:cs typeface="Gong Gothic Medium"/>
            </a:endParaRPr>
          </a:p>
          <a:p>
            <a:pPr lvl="0">
              <a:defRPr/>
            </a:pPr>
            <a:endParaRPr lang="en-US" sz="1900" b="1">
              <a:solidFill>
                <a:srgbClr val="423020"/>
              </a:solidFill>
              <a:latin typeface="Gong Gothic Bold"/>
              <a:cs typeface="Gong Gothic Medium"/>
            </a:endParaRPr>
          </a:p>
          <a:p>
            <a:pPr lvl="0">
              <a:defRPr/>
            </a:pP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왼쪽 표의 지적 중에서 근로자 개인보호구 착용 불량이 </a:t>
            </a:r>
            <a:r>
              <a:rPr lang="en-US" altLang="ko-KR" sz="1900" b="1">
                <a:solidFill>
                  <a:srgbClr val="423020"/>
                </a:solidFill>
                <a:latin typeface="Gong Gothic Bold"/>
                <a:cs typeface="Gong Gothic Medium"/>
              </a:rPr>
              <a:t>2</a:t>
            </a: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위를 차지하고 있음을 볼 수 있다 </a:t>
            </a:r>
          </a:p>
          <a:p>
            <a:pPr lvl="0">
              <a:defRPr/>
            </a:pPr>
            <a:endParaRPr lang="en-US" sz="1900" b="1">
              <a:solidFill>
                <a:srgbClr val="423020"/>
              </a:solidFill>
              <a:latin typeface="Gong Gothic Bold"/>
              <a:cs typeface="Gong Gothic Medium"/>
            </a:endParaRPr>
          </a:p>
          <a:p>
            <a:pPr lvl="0">
              <a:defRPr/>
            </a:pPr>
            <a:r>
              <a:rPr 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이</a:t>
            </a: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러한</a:t>
            </a:r>
            <a:r>
              <a:rPr 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 안전사고를 방지할 수 있는 대안으로 컴퓨터 비전(Computer Vision)을 이용한 프로그램을 기획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274" y="901748"/>
            <a:ext cx="22030418" cy="1677012"/>
            <a:chOff x="1107274" y="901748"/>
            <a:chExt cx="22030418" cy="1677012"/>
          </a:xfrm>
        </p:grpSpPr>
        <p:sp>
          <p:nvSpPr>
            <p:cNvPr id="12" name="Object 12"/>
            <p:cNvSpPr txBox="1"/>
            <p:nvPr/>
          </p:nvSpPr>
          <p:spPr>
            <a:xfrm>
              <a:off x="1107274" y="901748"/>
              <a:ext cx="14560297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제작 배경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145369" y="2070929"/>
              <a:ext cx="2199232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ED1C24"/>
                  </a:solidFill>
                  <a:latin typeface="Gong Gothic Bold"/>
                  <a:cs typeface="Gong Gothic Medium" pitchFamily="34" charset="0"/>
                </a:rPr>
                <a:t>S</a:t>
              </a:r>
              <a:r>
                <a:rPr lang="en-US" sz="2700" b="1" dirty="0">
                  <a:solidFill>
                    <a:srgbClr val="3D3935"/>
                  </a:solidFill>
                  <a:latin typeface="Gong Gothic Bold"/>
                  <a:cs typeface="Gong Gothic Medium" pitchFamily="34" charset="0"/>
                </a:rPr>
                <a:t>AFETY </a:t>
              </a:r>
              <a:r>
                <a:rPr lang="en-US" sz="2700" b="1" dirty="0">
                  <a:solidFill>
                    <a:srgbClr val="ED1C24"/>
                  </a:solidFill>
                  <a:latin typeface="Gong Gothic Bold"/>
                  <a:cs typeface="Gong Gothic Medium" pitchFamily="34" charset="0"/>
                </a:rPr>
                <a:t>E</a:t>
              </a:r>
              <a:r>
                <a:rPr lang="en-US" sz="2700" b="1" dirty="0">
                  <a:solidFill>
                    <a:srgbClr val="3D3935"/>
                  </a:solidFill>
                  <a:latin typeface="Gong Gothic Bold"/>
                  <a:cs typeface="Gong Gothic Medium" pitchFamily="34" charset="0"/>
                </a:rPr>
                <a:t>QUIPMENT</a:t>
              </a:r>
              <a:r>
                <a:rPr lang="en-US" sz="2700" b="1" dirty="0">
                  <a:solidFill>
                    <a:srgbClr val="ED1C24"/>
                  </a:solidFill>
                  <a:latin typeface="Gong Gothic Bold"/>
                  <a:cs typeface="Gong Gothic Medium" pitchFamily="34" charset="0"/>
                </a:rPr>
                <a:t> E</a:t>
              </a:r>
              <a:r>
                <a:rPr lang="en-US" sz="2700" b="1" dirty="0">
                  <a:solidFill>
                    <a:srgbClr val="3D3935"/>
                  </a:solidFill>
                  <a:latin typeface="Gong Gothic Bold"/>
                  <a:cs typeface="Gong Gothic Medium" pitchFamily="34" charset="0"/>
                </a:rPr>
                <a:t>NFORCEMENT (안전장비 착용 감지를 위한 인공지능 프로젝트)</a:t>
              </a:r>
              <a:endParaRPr lang="en-US" b="1" dirty="0">
                <a:latin typeface="Gong Gothic Bold"/>
              </a:endParaRPr>
            </a:p>
          </p:txBody>
        </p:sp>
      </p:grpSp>
      <p:sp>
        <p:nvSpPr>
          <p:cNvPr id="1007" name="모서리가 둥근 직사각형 1006"/>
          <p:cNvSpPr/>
          <p:nvPr/>
        </p:nvSpPr>
        <p:spPr>
          <a:xfrm>
            <a:off x="1066800" y="3924300"/>
            <a:ext cx="2971800" cy="533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3057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696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7039" y="4242743"/>
            <a:ext cx="937462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개발 목표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11111" y="-100840"/>
            <a:ext cx="9142857" cy="10386555"/>
            <a:chOff x="9111111" y="-100840"/>
            <a:chExt cx="9142857" cy="10386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111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8322636" cy="10287000"/>
          </a:xfrm>
          <a:prstGeom prst="rect">
            <a:avLst/>
          </a:prstGeom>
          <a:solidFill>
            <a:srgbClr val="E4D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637886"/>
            <a:ext cx="4938546" cy="2652310"/>
            <a:chOff x="13347169" y="7637886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7169" y="7637886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07276" y="901748"/>
            <a:ext cx="145602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solidFill>
                  <a:srgbClr val="423020"/>
                </a:solidFill>
                <a:latin typeface="Gong Gothic Bold"/>
                <a:cs typeface="Gong Gothic Bold" pitchFamily="34" charset="0"/>
              </a:rPr>
              <a:t>개발 목표</a:t>
            </a:r>
            <a:endParaRPr lang="en-US" b="1" dirty="0">
              <a:latin typeface="Gong Gothic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057400" y="2781300"/>
            <a:ext cx="6553200" cy="6096000"/>
          </a:xfrm>
          <a:prstGeom prst="roundRect">
            <a:avLst>
              <a:gd name="adj" fmla="val 7291"/>
            </a:avLst>
          </a:prstGeom>
          <a:noFill/>
          <a:ln w="63500">
            <a:solidFill>
              <a:srgbClr val="907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8" name="가로 글상자 1007"/>
          <p:cNvSpPr txBox="1"/>
          <p:nvPr/>
        </p:nvSpPr>
        <p:spPr>
          <a:xfrm>
            <a:off x="2438400" y="3238500"/>
            <a:ext cx="6096000" cy="112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23020"/>
                </a:solidFill>
                <a:latin typeface="Gong Gothic Bold"/>
                <a:cs typeface="Gong Gothic Medium"/>
              </a:rPr>
              <a:t>1</a:t>
            </a:r>
            <a:r>
              <a:rPr lang="ko-KR" altLang="en-US" sz="2800" b="1">
                <a:solidFill>
                  <a:srgbClr val="423020"/>
                </a:solidFill>
                <a:latin typeface="Gong Gothic Bold"/>
                <a:cs typeface="Gong Gothic Medium"/>
              </a:rPr>
              <a:t>차 목표</a:t>
            </a:r>
            <a:endParaRPr lang="ko-KR" altLang="en-US" sz="2000" b="1">
              <a:solidFill>
                <a:srgbClr val="423020"/>
              </a:solidFill>
              <a:latin typeface="Gong Gothic Bold"/>
              <a:cs typeface="Gong Gothic Medium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423020"/>
                </a:solidFill>
                <a:latin typeface="Gong Gothic Bold"/>
                <a:cs typeface="Gong Gothic Medium"/>
              </a:rPr>
              <a:t>:</a:t>
            </a:r>
            <a:r>
              <a:rPr lang="ko-KR" altLang="en-US" sz="2000" b="1">
                <a:solidFill>
                  <a:srgbClr val="423020"/>
                </a:solidFill>
                <a:latin typeface="Gong Gothic Bold"/>
                <a:cs typeface="Gong Gothic Medium"/>
              </a:rPr>
              <a:t> 안전모와 하네스</a:t>
            </a:r>
            <a:r>
              <a:rPr lang="en-US" altLang="ko-KR" sz="2000" b="1">
                <a:solidFill>
                  <a:srgbClr val="423020"/>
                </a:solidFill>
                <a:latin typeface="Gong Gothic Bold"/>
                <a:cs typeface="Gong Gothic Medium"/>
              </a:rPr>
              <a:t>(</a:t>
            </a:r>
            <a:r>
              <a:rPr lang="ko-KR" altLang="en-US" sz="2000" b="1">
                <a:solidFill>
                  <a:srgbClr val="423020"/>
                </a:solidFill>
                <a:latin typeface="Gong Gothic Bold"/>
                <a:cs typeface="Gong Gothic Medium"/>
              </a:rPr>
              <a:t>안전 벨트</a:t>
            </a:r>
            <a:r>
              <a:rPr lang="en-US" altLang="ko-KR" sz="2000" b="1">
                <a:solidFill>
                  <a:srgbClr val="423020"/>
                </a:solidFill>
                <a:latin typeface="Gong Gothic Bold"/>
                <a:cs typeface="Gong Gothic Medium"/>
              </a:rPr>
              <a:t>)</a:t>
            </a:r>
            <a:r>
              <a:rPr lang="ko-KR" altLang="en-US" sz="2000" b="1">
                <a:solidFill>
                  <a:srgbClr val="423020"/>
                </a:solidFill>
                <a:latin typeface="Gong Gothic Bold"/>
                <a:cs typeface="Gong Gothic Medium"/>
              </a:rPr>
              <a:t>의 착용상태와 미착용 상태를 탐지하는것</a:t>
            </a:r>
            <a:r>
              <a:rPr lang="ko-KR" altLang="en-US" sz="1900" b="1">
                <a:solidFill>
                  <a:srgbClr val="423020"/>
                </a:solidFill>
                <a:latin typeface="Gong Gothic Bold"/>
                <a:cs typeface="Gong Gothic Medium"/>
              </a:rPr>
              <a:t> </a:t>
            </a:r>
          </a:p>
        </p:txBody>
      </p:sp>
      <p:sp>
        <p:nvSpPr>
          <p:cNvPr id="1009" name="가로 글상자 1008"/>
          <p:cNvSpPr txBox="1"/>
          <p:nvPr/>
        </p:nvSpPr>
        <p:spPr>
          <a:xfrm>
            <a:off x="9753600" y="3009900"/>
            <a:ext cx="6019800" cy="2093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23020"/>
                </a:solidFill>
                <a:latin typeface="Gong Gothic Bold"/>
                <a:cs typeface="Gong Gothic Medium"/>
              </a:rPr>
              <a:t>+ α</a:t>
            </a:r>
            <a:endParaRPr lang="en-US" altLang="ko-KR" sz="2400" b="1">
              <a:solidFill>
                <a:srgbClr val="423020"/>
              </a:solidFill>
              <a:latin typeface="Gong Gothic Bold"/>
              <a:cs typeface="Gong Gothic Medium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423020"/>
                </a:solidFill>
                <a:latin typeface="Gong Gothic Bold"/>
                <a:cs typeface="Gong Gothic Medium"/>
              </a:rPr>
              <a:t>:</a:t>
            </a:r>
            <a:r>
              <a:rPr lang="ko-KR" altLang="en-US" sz="2000" b="1">
                <a:solidFill>
                  <a:srgbClr val="423020"/>
                </a:solidFill>
                <a:latin typeface="Gong Gothic Bold"/>
                <a:cs typeface="Gong Gothic Medium"/>
              </a:rPr>
              <a:t> 키오스크 혹은 외부 장치에서 사용할 수 있도록 하는 </a:t>
            </a:r>
            <a:r>
              <a:rPr lang="en-US" altLang="ko-KR" sz="2000" b="1">
                <a:solidFill>
                  <a:srgbClr val="423020"/>
                </a:solidFill>
                <a:latin typeface="Gong Gothic Bold"/>
                <a:cs typeface="Gong Gothic Medium"/>
              </a:rPr>
              <a:t>exe</a:t>
            </a:r>
            <a:r>
              <a:rPr lang="ko-KR" altLang="en-US" sz="2000" b="1">
                <a:solidFill>
                  <a:srgbClr val="423020"/>
                </a:solidFill>
                <a:latin typeface="Gong Gothic Bold"/>
                <a:cs typeface="Gong Gothic Medium"/>
              </a:rPr>
              <a:t> 프로그램을 만들어 다른 분야에 적용할 수 있도록 하고자 함</a:t>
            </a:r>
          </a:p>
          <a:p>
            <a:pPr lvl="0">
              <a:defRPr/>
            </a:pPr>
            <a:r>
              <a:rPr lang="ko-KR" altLang="en-US" sz="2000" b="1">
                <a:solidFill>
                  <a:srgbClr val="595959"/>
                </a:solidFill>
                <a:latin typeface="Gong Gothic Bold"/>
                <a:cs typeface="Gong Gothic Medium"/>
              </a:rPr>
              <a:t>예</a:t>
            </a:r>
            <a:r>
              <a:rPr lang="en-US" altLang="ko-KR" sz="2000" b="1">
                <a:solidFill>
                  <a:srgbClr val="595959"/>
                </a:solidFill>
                <a:latin typeface="Gong Gothic Bold"/>
                <a:cs typeface="Gong Gothic Medium"/>
              </a:rPr>
              <a:t>)</a:t>
            </a:r>
            <a:r>
              <a:rPr lang="ko-KR" altLang="en-US" sz="2000" b="1">
                <a:solidFill>
                  <a:srgbClr val="595959"/>
                </a:solidFill>
                <a:latin typeface="Gong Gothic Bold"/>
                <a:cs typeface="Gong Gothic Medium"/>
              </a:rPr>
              <a:t> 장비 착용시 이를 인식하고 출근 가능여부를 알려주는 프로그램</a:t>
            </a:r>
          </a:p>
        </p:txBody>
      </p:sp>
      <p:sp>
        <p:nvSpPr>
          <p:cNvPr id="1010" name="모서리가 둥근 직사각형 1009"/>
          <p:cNvSpPr/>
          <p:nvPr/>
        </p:nvSpPr>
        <p:spPr>
          <a:xfrm>
            <a:off x="9448800" y="2705099"/>
            <a:ext cx="6553200" cy="6096000"/>
          </a:xfrm>
          <a:prstGeom prst="roundRect">
            <a:avLst>
              <a:gd name="adj" fmla="val 7291"/>
            </a:avLst>
          </a:prstGeom>
          <a:noFill/>
          <a:ln w="63500">
            <a:solidFill>
              <a:srgbClr val="907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11" name="Object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11811" y="5305863"/>
            <a:ext cx="2212789" cy="2885636"/>
          </a:xfrm>
          <a:prstGeom prst="rect">
            <a:avLst/>
          </a:prstGeom>
        </p:spPr>
      </p:pic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0" y="5219700"/>
            <a:ext cx="3352799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6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7039" y="4242743"/>
            <a:ext cx="937462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423020"/>
                </a:solidFill>
                <a:latin typeface="Gong Gothic Bold" pitchFamily="34" charset="0"/>
                <a:cs typeface="Gong Gothic Bold" pitchFamily="34" charset="0"/>
              </a:rPr>
              <a:t>개발 과정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11111" y="-100840"/>
            <a:ext cx="9142857" cy="10386555"/>
            <a:chOff x="9111111" y="-100840"/>
            <a:chExt cx="9142857" cy="10386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111" y="-100840"/>
              <a:ext cx="9142857" cy="1038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4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Object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6742" y="2171700"/>
            <a:ext cx="10085575" cy="647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00" y="8877300"/>
            <a:ext cx="6676429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200" b="1">
                <a:solidFill>
                  <a:srgbClr val="423020"/>
                </a:solidFill>
                <a:latin typeface="Gong Gothic Bold"/>
                <a:cs typeface="Gong Gothic Medium"/>
              </a:rPr>
              <a:t>YOLOv5별 성능 차이</a:t>
            </a:r>
            <a:endParaRPr lang="en-US" b="1">
              <a:latin typeface="Gong Gothic Bold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38200" y="2400300"/>
            <a:ext cx="16294683" cy="6171429"/>
            <a:chOff x="995516" y="2333966"/>
            <a:chExt cx="16294683" cy="61714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85437" y="2333966"/>
              <a:ext cx="9897453" cy="6168202"/>
              <a:chOff x="7385437" y="2333966"/>
              <a:chExt cx="9897453" cy="61682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385437" y="2333966"/>
                <a:ext cx="9897453" cy="61682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95516" y="3739793"/>
              <a:ext cx="5029958" cy="3335783"/>
              <a:chOff x="995516" y="3739793"/>
              <a:chExt cx="5029958" cy="333578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95516" y="3739793"/>
                <a:ext cx="5029958" cy="3335783"/>
                <a:chOff x="995516" y="3739793"/>
                <a:chExt cx="5029958" cy="333578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1338020" y="2253344"/>
                  <a:ext cx="10059915" cy="6671566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995516" y="3739793"/>
                  <a:ext cx="5029958" cy="333578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7572" y="3887330"/>
                <a:ext cx="4585845" cy="3010070"/>
                <a:chOff x="1217572" y="3887330"/>
                <a:chExt cx="4585845" cy="301007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217572" y="3887330"/>
                  <a:ext cx="4585845" cy="301007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37402" y="5318751"/>
                <a:ext cx="4963560" cy="404554"/>
                <a:chOff x="1037402" y="5318751"/>
                <a:chExt cx="4963560" cy="40455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037402" y="5318751"/>
                  <a:ext cx="4963560" cy="4045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5943954" y="5541316"/>
              <a:ext cx="2117903" cy="750094"/>
              <a:chOff x="5943954" y="5541316"/>
              <a:chExt cx="2117903" cy="75009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943954" y="5541316"/>
                <a:ext cx="2117903" cy="7500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61986" y="6296123"/>
              <a:ext cx="951997" cy="50000"/>
              <a:chOff x="8061986" y="6296123"/>
              <a:chExt cx="951997" cy="500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061986" y="6296123"/>
                <a:ext cx="951997" cy="500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347169" y="7599791"/>
            <a:ext cx="4938546" cy="2652310"/>
            <a:chOff x="13347169" y="7599791"/>
            <a:chExt cx="4938546" cy="26523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47169" y="7599791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7733" y="902200"/>
            <a:ext cx="14571433" cy="1559250"/>
            <a:chOff x="1097733" y="902200"/>
            <a:chExt cx="14571433" cy="1559250"/>
          </a:xfrm>
        </p:grpSpPr>
        <p:sp>
          <p:nvSpPr>
            <p:cNvPr id="39" name="Object 39"/>
            <p:cNvSpPr txBox="1"/>
            <p:nvPr/>
          </p:nvSpPr>
          <p:spPr>
            <a:xfrm>
              <a:off x="1097736" y="902200"/>
              <a:ext cx="1457143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 b="1" dirty="0">
                  <a:solidFill>
                    <a:srgbClr val="423020"/>
                  </a:solidFill>
                  <a:latin typeface="Gong Gothic Bold"/>
                  <a:cs typeface="Gong Gothic Bold" pitchFamily="34" charset="0"/>
                </a:rPr>
                <a:t>개발 과정</a:t>
              </a:r>
              <a:endParaRPr lang="en-US" b="1" dirty="0">
                <a:latin typeface="Gong Gothic Bold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097733" y="1953619"/>
              <a:ext cx="12031747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>
                  <a:solidFill>
                    <a:srgbClr val="423020"/>
                  </a:solidFill>
                  <a:latin typeface="Gong Gothic Bold"/>
                  <a:cs typeface="Gong Gothic Medium" pitchFamily="34" charset="0"/>
                </a:rPr>
                <a:t>YOLOv5s 모델 소개</a:t>
              </a:r>
              <a:endParaRPr lang="en-US" b="1" dirty="0">
                <a:latin typeface="Gong Gothic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812</Words>
  <Application>Microsoft Office PowerPoint</Application>
  <PresentationFormat>사용자 지정</PresentationFormat>
  <Paragraphs>160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Gong Gothic Bold</vt:lpstr>
      <vt:lpstr>Gong Gothic Light</vt:lpstr>
      <vt:lpstr>Gong Gothic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안유진</cp:lastModifiedBy>
  <cp:revision>27</cp:revision>
  <dcterms:created xsi:type="dcterms:W3CDTF">2023-08-28T13:01:29Z</dcterms:created>
  <dcterms:modified xsi:type="dcterms:W3CDTF">2023-08-28T16:41:43Z</dcterms:modified>
  <cp:version/>
</cp:coreProperties>
</file>